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0" r:id="rId4"/>
    <p:sldId id="273" r:id="rId5"/>
    <p:sldId id="281" r:id="rId6"/>
    <p:sldId id="271" r:id="rId7"/>
    <p:sldId id="278" r:id="rId8"/>
    <p:sldId id="279" r:id="rId9"/>
    <p:sldId id="280" r:id="rId10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116" y="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54940">
              <a:lnSpc>
                <a:spcPts val="127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54940">
              <a:lnSpc>
                <a:spcPts val="127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54940">
              <a:lnSpc>
                <a:spcPts val="127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435102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1999" cy="435102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54940">
              <a:lnSpc>
                <a:spcPts val="127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54940">
              <a:lnSpc>
                <a:spcPts val="127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119103" y="918971"/>
            <a:ext cx="706120" cy="5862955"/>
          </a:xfrm>
          <a:custGeom>
            <a:avLst/>
            <a:gdLst/>
            <a:ahLst/>
            <a:cxnLst/>
            <a:rect l="l" t="t" r="r" b="b"/>
            <a:pathLst>
              <a:path w="706120" h="5862955">
                <a:moveTo>
                  <a:pt x="0" y="0"/>
                </a:moveTo>
                <a:lnTo>
                  <a:pt x="0" y="5383644"/>
                </a:lnTo>
                <a:lnTo>
                  <a:pt x="705612" y="5862828"/>
                </a:lnTo>
                <a:lnTo>
                  <a:pt x="705612" y="479183"/>
                </a:lnTo>
                <a:lnTo>
                  <a:pt x="0" y="0"/>
                </a:lnTo>
                <a:close/>
              </a:path>
            </a:pathLst>
          </a:custGeom>
          <a:solidFill>
            <a:srgbClr val="2E54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117579" y="643126"/>
            <a:ext cx="421005" cy="5669280"/>
          </a:xfrm>
          <a:custGeom>
            <a:avLst/>
            <a:gdLst/>
            <a:ahLst/>
            <a:cxnLst/>
            <a:rect l="l" t="t" r="r" b="b"/>
            <a:pathLst>
              <a:path w="421004" h="5669280">
                <a:moveTo>
                  <a:pt x="420624" y="0"/>
                </a:moveTo>
                <a:lnTo>
                  <a:pt x="0" y="266877"/>
                </a:lnTo>
                <a:lnTo>
                  <a:pt x="0" y="5669280"/>
                </a:lnTo>
                <a:lnTo>
                  <a:pt x="420624" y="5400001"/>
                </a:lnTo>
                <a:lnTo>
                  <a:pt x="420624" y="0"/>
                </a:lnTo>
                <a:close/>
              </a:path>
            </a:pathLst>
          </a:custGeom>
          <a:solidFill>
            <a:srgbClr val="1F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38555" y="643127"/>
            <a:ext cx="10933430" cy="5392420"/>
          </a:xfrm>
          <a:custGeom>
            <a:avLst/>
            <a:gdLst/>
            <a:ahLst/>
            <a:cxnLst/>
            <a:rect l="l" t="t" r="r" b="b"/>
            <a:pathLst>
              <a:path w="10933430" h="5392420">
                <a:moveTo>
                  <a:pt x="10933176" y="0"/>
                </a:moveTo>
                <a:lnTo>
                  <a:pt x="0" y="0"/>
                </a:lnTo>
                <a:lnTo>
                  <a:pt x="0" y="5391912"/>
                </a:lnTo>
                <a:lnTo>
                  <a:pt x="10933176" y="5391912"/>
                </a:lnTo>
                <a:lnTo>
                  <a:pt x="109331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38555" y="643127"/>
            <a:ext cx="10933430" cy="5392420"/>
          </a:xfrm>
          <a:custGeom>
            <a:avLst/>
            <a:gdLst/>
            <a:ahLst/>
            <a:cxnLst/>
            <a:rect l="l" t="t" r="r" b="b"/>
            <a:pathLst>
              <a:path w="10933430" h="5392420">
                <a:moveTo>
                  <a:pt x="0" y="0"/>
                </a:moveTo>
                <a:lnTo>
                  <a:pt x="10933176" y="0"/>
                </a:lnTo>
                <a:lnTo>
                  <a:pt x="10933176" y="5391912"/>
                </a:lnTo>
                <a:lnTo>
                  <a:pt x="0" y="5391912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78306" y="414126"/>
            <a:ext cx="10134111" cy="12144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5262" y="1648926"/>
            <a:ext cx="11094085" cy="39738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67288" y="6463728"/>
            <a:ext cx="284098" cy="181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54940">
              <a:lnSpc>
                <a:spcPts val="127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3" Type="http://schemas.openxmlformats.org/officeDocument/2006/relationships/image" Target="../media/image13.png"/><Relationship Id="rId21" Type="http://schemas.openxmlformats.org/officeDocument/2006/relationships/image" Target="../media/image31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image" Target="../media/image12.png"/><Relationship Id="rId16" Type="http://schemas.openxmlformats.org/officeDocument/2006/relationships/image" Target="../media/image26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24" Type="http://schemas.openxmlformats.org/officeDocument/2006/relationships/image" Target="../media/image34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23" Type="http://schemas.openxmlformats.org/officeDocument/2006/relationships/image" Target="../media/image33.png"/><Relationship Id="rId10" Type="http://schemas.openxmlformats.org/officeDocument/2006/relationships/image" Target="../media/image20.png"/><Relationship Id="rId19" Type="http://schemas.openxmlformats.org/officeDocument/2006/relationships/image" Target="../media/image29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Relationship Id="rId22" Type="http://schemas.openxmlformats.org/officeDocument/2006/relationships/image" Target="../media/image3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727947" y="4098035"/>
            <a:ext cx="338455" cy="2232660"/>
            <a:chOff x="8727947" y="4098035"/>
            <a:chExt cx="338455" cy="2232660"/>
          </a:xfrm>
        </p:grpSpPr>
        <p:sp>
          <p:nvSpPr>
            <p:cNvPr id="3" name="object 3"/>
            <p:cNvSpPr/>
            <p:nvPr/>
          </p:nvSpPr>
          <p:spPr>
            <a:xfrm>
              <a:off x="8727947" y="4207763"/>
              <a:ext cx="338455" cy="2123440"/>
            </a:xfrm>
            <a:custGeom>
              <a:avLst/>
              <a:gdLst/>
              <a:ahLst/>
              <a:cxnLst/>
              <a:rect l="l" t="t" r="r" b="b"/>
              <a:pathLst>
                <a:path w="338454" h="2123440">
                  <a:moveTo>
                    <a:pt x="0" y="0"/>
                  </a:moveTo>
                  <a:lnTo>
                    <a:pt x="0" y="1949424"/>
                  </a:lnTo>
                  <a:lnTo>
                    <a:pt x="338327" y="2122932"/>
                  </a:lnTo>
                  <a:lnTo>
                    <a:pt x="338327" y="1735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54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729471" y="4098035"/>
              <a:ext cx="201295" cy="2056130"/>
            </a:xfrm>
            <a:custGeom>
              <a:avLst/>
              <a:gdLst/>
              <a:ahLst/>
              <a:cxnLst/>
              <a:rect l="l" t="t" r="r" b="b"/>
              <a:pathLst>
                <a:path w="201295" h="2056129">
                  <a:moveTo>
                    <a:pt x="201168" y="0"/>
                  </a:moveTo>
                  <a:lnTo>
                    <a:pt x="0" y="96774"/>
                  </a:lnTo>
                  <a:lnTo>
                    <a:pt x="0" y="2055876"/>
                  </a:lnTo>
                  <a:lnTo>
                    <a:pt x="201168" y="1958225"/>
                  </a:lnTo>
                  <a:lnTo>
                    <a:pt x="201168" y="0"/>
                  </a:lnTo>
                  <a:close/>
                </a:path>
              </a:pathLst>
            </a:custGeom>
            <a:solidFill>
              <a:srgbClr val="1F3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0" y="4098035"/>
            <a:ext cx="8930640" cy="1718419"/>
          </a:xfrm>
          <a:prstGeom prst="rect">
            <a:avLst/>
          </a:prstGeom>
          <a:solidFill>
            <a:srgbClr val="4471C4"/>
          </a:solidFill>
        </p:spPr>
        <p:txBody>
          <a:bodyPr vert="horz" wrap="square" lIns="0" tIns="231140" rIns="0" bIns="0" rtlCol="0">
            <a:spAutoFit/>
          </a:bodyPr>
          <a:lstStyle/>
          <a:p>
            <a:pPr marL="949960">
              <a:lnSpc>
                <a:spcPct val="100000"/>
              </a:lnSpc>
              <a:spcBef>
                <a:spcPts val="1820"/>
              </a:spcBef>
            </a:pPr>
            <a:r>
              <a:rPr sz="4000" b="1" spc="-10" dirty="0">
                <a:solidFill>
                  <a:srgbClr val="FDFFFF"/>
                </a:solidFill>
                <a:latin typeface="Calibri"/>
                <a:cs typeface="Calibri"/>
              </a:rPr>
              <a:t>Private</a:t>
            </a:r>
            <a:r>
              <a:rPr sz="4000" b="1" spc="-114" dirty="0">
                <a:solidFill>
                  <a:srgbClr val="FDFFF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FDFFFF"/>
                </a:solidFill>
                <a:latin typeface="Calibri"/>
                <a:cs typeface="Calibri"/>
              </a:rPr>
              <a:t>Bar</a:t>
            </a:r>
            <a:r>
              <a:rPr sz="4000" b="1" spc="-120" dirty="0">
                <a:solidFill>
                  <a:srgbClr val="FDFFF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FDFFFF"/>
                </a:solidFill>
                <a:latin typeface="Calibri"/>
                <a:cs typeface="Calibri"/>
              </a:rPr>
              <a:t>Panel</a:t>
            </a:r>
            <a:r>
              <a:rPr sz="4000" b="1" spc="-120" dirty="0">
                <a:solidFill>
                  <a:srgbClr val="FDFFFF"/>
                </a:solidFill>
                <a:latin typeface="Calibri"/>
                <a:cs typeface="Calibri"/>
              </a:rPr>
              <a:t> </a:t>
            </a:r>
            <a:r>
              <a:rPr sz="4000" b="1" spc="-10" dirty="0">
                <a:solidFill>
                  <a:srgbClr val="FDFFFF"/>
                </a:solidFill>
                <a:latin typeface="Calibri"/>
                <a:cs typeface="Calibri"/>
              </a:rPr>
              <a:t>Survey</a:t>
            </a:r>
            <a:endParaRPr sz="4000" dirty="0">
              <a:latin typeface="Calibri"/>
              <a:cs typeface="Calibri"/>
            </a:endParaRPr>
          </a:p>
          <a:p>
            <a:pPr marL="949960">
              <a:lnSpc>
                <a:spcPct val="100000"/>
              </a:lnSpc>
              <a:spcBef>
                <a:spcPts val="270"/>
              </a:spcBef>
            </a:pPr>
            <a:r>
              <a:rPr lang="en-US" sz="5400" b="1" spc="-10" dirty="0">
                <a:solidFill>
                  <a:srgbClr val="FDFFFF"/>
                </a:solidFill>
                <a:latin typeface="Calibri"/>
                <a:cs typeface="Calibri"/>
              </a:rPr>
              <a:t>Improvement Plan 2025-26</a:t>
            </a:r>
            <a:endParaRPr sz="5400" dirty="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067800" y="4376928"/>
            <a:ext cx="3121660" cy="1953895"/>
          </a:xfrm>
          <a:custGeom>
            <a:avLst/>
            <a:gdLst/>
            <a:ahLst/>
            <a:cxnLst/>
            <a:rect l="l" t="t" r="r" b="b"/>
            <a:pathLst>
              <a:path w="3121659" h="1953895">
                <a:moveTo>
                  <a:pt x="3121152" y="0"/>
                </a:moveTo>
                <a:lnTo>
                  <a:pt x="0" y="0"/>
                </a:lnTo>
                <a:lnTo>
                  <a:pt x="0" y="1953768"/>
                </a:lnTo>
                <a:lnTo>
                  <a:pt x="3121152" y="1953768"/>
                </a:lnTo>
                <a:lnTo>
                  <a:pt x="3121152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066276" y="1295400"/>
            <a:ext cx="2537460" cy="730969"/>
          </a:xfrm>
          <a:prstGeom prst="rect">
            <a:avLst/>
          </a:prstGeom>
          <a:solidFill>
            <a:srgbClr val="4471C4"/>
          </a:solidFill>
          <a:ln w="12700">
            <a:solidFill>
              <a:srgbClr val="2E528F"/>
            </a:solidFill>
          </a:ln>
        </p:spPr>
        <p:txBody>
          <a:bodyPr vert="horz" wrap="square" lIns="0" tIns="17526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80"/>
              </a:spcBef>
            </a:pPr>
            <a:endParaRPr sz="1800" dirty="0">
              <a:latin typeface="Times New Roman"/>
              <a:cs typeface="Times New Roman"/>
            </a:endParaRPr>
          </a:p>
          <a:p>
            <a:pPr marL="734695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2024-</a:t>
            </a:r>
            <a:r>
              <a:rPr lang="en-US" sz="1800" spc="-10" dirty="0">
                <a:solidFill>
                  <a:srgbClr val="FFFFFF"/>
                </a:solidFill>
                <a:latin typeface="Calibri"/>
                <a:cs typeface="Calibri"/>
              </a:rPr>
              <a:t>11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lang="en-US" sz="1800" spc="-25" dirty="0">
                <a:solidFill>
                  <a:srgbClr val="FFFFFF"/>
                </a:solidFill>
                <a:latin typeface="Calibri"/>
                <a:cs typeface="Calibri"/>
              </a:rPr>
              <a:t>21</a:t>
            </a:r>
            <a:endParaRPr sz="1800" dirty="0">
              <a:latin typeface="Calibri"/>
              <a:cs typeface="Calibri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8700" y="798588"/>
            <a:ext cx="2613659" cy="821422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9683495" y="5056632"/>
            <a:ext cx="1670685" cy="506095"/>
          </a:xfrm>
          <a:prstGeom prst="rect">
            <a:avLst/>
          </a:prstGeom>
          <a:solidFill>
            <a:srgbClr val="4471C4"/>
          </a:solidFill>
          <a:ln w="12700">
            <a:solidFill>
              <a:srgbClr val="162C51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70"/>
              </a:lnSpc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Jawad</a:t>
            </a:r>
            <a:r>
              <a:rPr sz="18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Kassab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2110"/>
              </a:lnSpc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Consultant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4940">
              <a:lnSpc>
                <a:spcPts val="1270"/>
              </a:lnSpc>
            </a:pPr>
            <a:fld id="{81D60167-4931-47E6-BA6A-407CBD079E47}" type="slidenum">
              <a:rPr spc="-50" dirty="0"/>
              <a:t>1</a:t>
            </a:fld>
            <a:endParaRPr spc="-5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609822"/>
            <a:ext cx="10665462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4400" b="1" spc="-10" dirty="0">
                <a:solidFill>
                  <a:srgbClr val="006FC0"/>
                </a:solidFill>
                <a:latin typeface="Calibri Light"/>
                <a:cs typeface="Calibri Light"/>
              </a:rPr>
              <a:t>LAS Commitment to Continuous Improvement</a:t>
            </a:r>
            <a:endParaRPr sz="4400" b="1" dirty="0">
              <a:latin typeface="Calibri Light"/>
              <a:cs typeface="Calibri Ligh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838200" y="1827282"/>
            <a:ext cx="10516235" cy="916305"/>
            <a:chOff x="838200" y="1827282"/>
            <a:chExt cx="10516235" cy="916305"/>
          </a:xfrm>
        </p:grpSpPr>
        <p:sp>
          <p:nvSpPr>
            <p:cNvPr id="4" name="object 4"/>
            <p:cNvSpPr/>
            <p:nvPr/>
          </p:nvSpPr>
          <p:spPr>
            <a:xfrm>
              <a:off x="838200" y="1827282"/>
              <a:ext cx="10516235" cy="916305"/>
            </a:xfrm>
            <a:custGeom>
              <a:avLst/>
              <a:gdLst/>
              <a:ahLst/>
              <a:cxnLst/>
              <a:rect l="l" t="t" r="r" b="b"/>
              <a:pathLst>
                <a:path w="10516235" h="916305">
                  <a:moveTo>
                    <a:pt x="10424020" y="0"/>
                  </a:moveTo>
                  <a:lnTo>
                    <a:pt x="91592" y="0"/>
                  </a:lnTo>
                  <a:lnTo>
                    <a:pt x="55940" y="7197"/>
                  </a:lnTo>
                  <a:lnTo>
                    <a:pt x="26827" y="26827"/>
                  </a:lnTo>
                  <a:lnTo>
                    <a:pt x="7197" y="55940"/>
                  </a:lnTo>
                  <a:lnTo>
                    <a:pt x="0" y="91592"/>
                  </a:lnTo>
                  <a:lnTo>
                    <a:pt x="0" y="824318"/>
                  </a:lnTo>
                  <a:lnTo>
                    <a:pt x="7197" y="859972"/>
                  </a:lnTo>
                  <a:lnTo>
                    <a:pt x="26827" y="889090"/>
                  </a:lnTo>
                  <a:lnTo>
                    <a:pt x="55940" y="908724"/>
                  </a:lnTo>
                  <a:lnTo>
                    <a:pt x="91592" y="915923"/>
                  </a:lnTo>
                  <a:lnTo>
                    <a:pt x="10424007" y="915923"/>
                  </a:lnTo>
                  <a:lnTo>
                    <a:pt x="10488772" y="889096"/>
                  </a:lnTo>
                  <a:lnTo>
                    <a:pt x="10515600" y="824331"/>
                  </a:lnTo>
                  <a:lnTo>
                    <a:pt x="10515612" y="91592"/>
                  </a:lnTo>
                  <a:lnTo>
                    <a:pt x="10508414" y="55940"/>
                  </a:lnTo>
                  <a:lnTo>
                    <a:pt x="10488785" y="26827"/>
                  </a:lnTo>
                  <a:lnTo>
                    <a:pt x="10459671" y="7197"/>
                  </a:lnTo>
                  <a:lnTo>
                    <a:pt x="10424020" y="0"/>
                  </a:lnTo>
                  <a:close/>
                </a:path>
              </a:pathLst>
            </a:custGeom>
            <a:solidFill>
              <a:srgbClr val="CFD4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52821" y="2222752"/>
              <a:ext cx="67343" cy="67566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18567" y="2222752"/>
              <a:ext cx="67343" cy="6756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62140" y="2352702"/>
              <a:ext cx="214450" cy="72772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172543" y="2090195"/>
              <a:ext cx="393700" cy="395605"/>
            </a:xfrm>
            <a:custGeom>
              <a:avLst/>
              <a:gdLst/>
              <a:ahLst/>
              <a:cxnLst/>
              <a:rect l="l" t="t" r="r" b="b"/>
              <a:pathLst>
                <a:path w="393700" h="395605">
                  <a:moveTo>
                    <a:pt x="196822" y="395059"/>
                  </a:moveTo>
                  <a:lnTo>
                    <a:pt x="151671" y="389845"/>
                  </a:lnTo>
                  <a:lnTo>
                    <a:pt x="110235" y="374994"/>
                  </a:lnTo>
                  <a:lnTo>
                    <a:pt x="73691" y="351685"/>
                  </a:lnTo>
                  <a:lnTo>
                    <a:pt x="43218" y="321103"/>
                  </a:lnTo>
                  <a:lnTo>
                    <a:pt x="19993" y="284428"/>
                  </a:lnTo>
                  <a:lnTo>
                    <a:pt x="5194" y="242842"/>
                  </a:lnTo>
                  <a:lnTo>
                    <a:pt x="0" y="197529"/>
                  </a:lnTo>
                  <a:lnTo>
                    <a:pt x="5194" y="152216"/>
                  </a:lnTo>
                  <a:lnTo>
                    <a:pt x="19993" y="110631"/>
                  </a:lnTo>
                  <a:lnTo>
                    <a:pt x="43218" y="73956"/>
                  </a:lnTo>
                  <a:lnTo>
                    <a:pt x="73691" y="43373"/>
                  </a:lnTo>
                  <a:lnTo>
                    <a:pt x="110235" y="20065"/>
                  </a:lnTo>
                  <a:lnTo>
                    <a:pt x="151671" y="5213"/>
                  </a:lnTo>
                  <a:lnTo>
                    <a:pt x="196822" y="0"/>
                  </a:lnTo>
                  <a:lnTo>
                    <a:pt x="241974" y="5213"/>
                  </a:lnTo>
                  <a:lnTo>
                    <a:pt x="283410" y="20065"/>
                  </a:lnTo>
                  <a:lnTo>
                    <a:pt x="284551" y="20792"/>
                  </a:lnTo>
                  <a:lnTo>
                    <a:pt x="196822" y="20792"/>
                  </a:lnTo>
                  <a:lnTo>
                    <a:pt x="150147" y="27133"/>
                  </a:lnTo>
                  <a:lnTo>
                    <a:pt x="108118" y="45012"/>
                  </a:lnTo>
                  <a:lnTo>
                    <a:pt x="72448" y="72709"/>
                  </a:lnTo>
                  <a:lnTo>
                    <a:pt x="44851" y="108506"/>
                  </a:lnTo>
                  <a:lnTo>
                    <a:pt x="27036" y="150686"/>
                  </a:lnTo>
                  <a:lnTo>
                    <a:pt x="20718" y="197529"/>
                  </a:lnTo>
                  <a:lnTo>
                    <a:pt x="27036" y="244373"/>
                  </a:lnTo>
                  <a:lnTo>
                    <a:pt x="44851" y="286552"/>
                  </a:lnTo>
                  <a:lnTo>
                    <a:pt x="72448" y="322350"/>
                  </a:lnTo>
                  <a:lnTo>
                    <a:pt x="108118" y="350047"/>
                  </a:lnTo>
                  <a:lnTo>
                    <a:pt x="150147" y="367925"/>
                  </a:lnTo>
                  <a:lnTo>
                    <a:pt x="196822" y="374266"/>
                  </a:lnTo>
                  <a:lnTo>
                    <a:pt x="284551" y="374266"/>
                  </a:lnTo>
                  <a:lnTo>
                    <a:pt x="283410" y="374994"/>
                  </a:lnTo>
                  <a:lnTo>
                    <a:pt x="241974" y="389845"/>
                  </a:lnTo>
                  <a:lnTo>
                    <a:pt x="196822" y="395059"/>
                  </a:lnTo>
                  <a:close/>
                </a:path>
                <a:path w="393700" h="395605">
                  <a:moveTo>
                    <a:pt x="284551" y="374266"/>
                  </a:moveTo>
                  <a:lnTo>
                    <a:pt x="196822" y="374266"/>
                  </a:lnTo>
                  <a:lnTo>
                    <a:pt x="243498" y="367925"/>
                  </a:lnTo>
                  <a:lnTo>
                    <a:pt x="285527" y="350047"/>
                  </a:lnTo>
                  <a:lnTo>
                    <a:pt x="321196" y="322350"/>
                  </a:lnTo>
                  <a:lnTo>
                    <a:pt x="348794" y="286552"/>
                  </a:lnTo>
                  <a:lnTo>
                    <a:pt x="366609" y="244373"/>
                  </a:lnTo>
                  <a:lnTo>
                    <a:pt x="372927" y="197529"/>
                  </a:lnTo>
                  <a:lnTo>
                    <a:pt x="366609" y="150686"/>
                  </a:lnTo>
                  <a:lnTo>
                    <a:pt x="348794" y="108506"/>
                  </a:lnTo>
                  <a:lnTo>
                    <a:pt x="321196" y="72709"/>
                  </a:lnTo>
                  <a:lnTo>
                    <a:pt x="285527" y="45012"/>
                  </a:lnTo>
                  <a:lnTo>
                    <a:pt x="243498" y="27133"/>
                  </a:lnTo>
                  <a:lnTo>
                    <a:pt x="196822" y="20792"/>
                  </a:lnTo>
                  <a:lnTo>
                    <a:pt x="284551" y="20792"/>
                  </a:lnTo>
                  <a:lnTo>
                    <a:pt x="319954" y="43373"/>
                  </a:lnTo>
                  <a:lnTo>
                    <a:pt x="350427" y="73956"/>
                  </a:lnTo>
                  <a:lnTo>
                    <a:pt x="373652" y="110631"/>
                  </a:lnTo>
                  <a:lnTo>
                    <a:pt x="388451" y="152216"/>
                  </a:lnTo>
                  <a:lnTo>
                    <a:pt x="393645" y="197529"/>
                  </a:lnTo>
                  <a:lnTo>
                    <a:pt x="388451" y="242842"/>
                  </a:lnTo>
                  <a:lnTo>
                    <a:pt x="373652" y="284428"/>
                  </a:lnTo>
                  <a:lnTo>
                    <a:pt x="350427" y="321103"/>
                  </a:lnTo>
                  <a:lnTo>
                    <a:pt x="319954" y="351685"/>
                  </a:lnTo>
                  <a:lnTo>
                    <a:pt x="284551" y="374266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72543" y="2090195"/>
              <a:ext cx="393700" cy="395605"/>
            </a:xfrm>
            <a:custGeom>
              <a:avLst/>
              <a:gdLst/>
              <a:ahLst/>
              <a:cxnLst/>
              <a:rect l="l" t="t" r="r" b="b"/>
              <a:pathLst>
                <a:path w="393700" h="395605">
                  <a:moveTo>
                    <a:pt x="196822" y="20792"/>
                  </a:moveTo>
                  <a:lnTo>
                    <a:pt x="243498" y="27133"/>
                  </a:lnTo>
                  <a:lnTo>
                    <a:pt x="285527" y="45012"/>
                  </a:lnTo>
                  <a:lnTo>
                    <a:pt x="321196" y="72709"/>
                  </a:lnTo>
                  <a:lnTo>
                    <a:pt x="348794" y="108506"/>
                  </a:lnTo>
                  <a:lnTo>
                    <a:pt x="366609" y="150686"/>
                  </a:lnTo>
                  <a:lnTo>
                    <a:pt x="372927" y="197529"/>
                  </a:lnTo>
                  <a:lnTo>
                    <a:pt x="366609" y="244373"/>
                  </a:lnTo>
                  <a:lnTo>
                    <a:pt x="348794" y="286552"/>
                  </a:lnTo>
                  <a:lnTo>
                    <a:pt x="321196" y="322350"/>
                  </a:lnTo>
                  <a:lnTo>
                    <a:pt x="285527" y="350047"/>
                  </a:lnTo>
                  <a:lnTo>
                    <a:pt x="243498" y="367925"/>
                  </a:lnTo>
                  <a:lnTo>
                    <a:pt x="196822" y="374266"/>
                  </a:lnTo>
                  <a:lnTo>
                    <a:pt x="150147" y="367925"/>
                  </a:lnTo>
                  <a:lnTo>
                    <a:pt x="108118" y="350047"/>
                  </a:lnTo>
                  <a:lnTo>
                    <a:pt x="72448" y="322350"/>
                  </a:lnTo>
                  <a:lnTo>
                    <a:pt x="44851" y="286552"/>
                  </a:lnTo>
                  <a:lnTo>
                    <a:pt x="27036" y="244373"/>
                  </a:lnTo>
                  <a:lnTo>
                    <a:pt x="20718" y="197529"/>
                  </a:lnTo>
                  <a:lnTo>
                    <a:pt x="27036" y="150686"/>
                  </a:lnTo>
                  <a:lnTo>
                    <a:pt x="44851" y="108506"/>
                  </a:lnTo>
                  <a:lnTo>
                    <a:pt x="72448" y="72709"/>
                  </a:lnTo>
                  <a:lnTo>
                    <a:pt x="108118" y="45012"/>
                  </a:lnTo>
                  <a:lnTo>
                    <a:pt x="150147" y="27133"/>
                  </a:lnTo>
                  <a:lnTo>
                    <a:pt x="196822" y="20792"/>
                  </a:lnTo>
                </a:path>
                <a:path w="393700" h="395605">
                  <a:moveTo>
                    <a:pt x="196822" y="0"/>
                  </a:moveTo>
                  <a:lnTo>
                    <a:pt x="151671" y="5213"/>
                  </a:lnTo>
                  <a:lnTo>
                    <a:pt x="110235" y="20065"/>
                  </a:lnTo>
                  <a:lnTo>
                    <a:pt x="73691" y="43373"/>
                  </a:lnTo>
                  <a:lnTo>
                    <a:pt x="43218" y="73956"/>
                  </a:lnTo>
                  <a:lnTo>
                    <a:pt x="19993" y="110631"/>
                  </a:lnTo>
                  <a:lnTo>
                    <a:pt x="5194" y="152216"/>
                  </a:lnTo>
                  <a:lnTo>
                    <a:pt x="0" y="197529"/>
                  </a:lnTo>
                  <a:lnTo>
                    <a:pt x="5194" y="242842"/>
                  </a:lnTo>
                  <a:lnTo>
                    <a:pt x="19993" y="284428"/>
                  </a:lnTo>
                  <a:lnTo>
                    <a:pt x="43218" y="321103"/>
                  </a:lnTo>
                  <a:lnTo>
                    <a:pt x="73691" y="351685"/>
                  </a:lnTo>
                  <a:lnTo>
                    <a:pt x="110235" y="374994"/>
                  </a:lnTo>
                  <a:lnTo>
                    <a:pt x="151671" y="389845"/>
                  </a:lnTo>
                  <a:lnTo>
                    <a:pt x="196822" y="395059"/>
                  </a:lnTo>
                  <a:lnTo>
                    <a:pt x="241974" y="389845"/>
                  </a:lnTo>
                  <a:lnTo>
                    <a:pt x="283410" y="374994"/>
                  </a:lnTo>
                  <a:lnTo>
                    <a:pt x="319954" y="351685"/>
                  </a:lnTo>
                  <a:lnTo>
                    <a:pt x="350427" y="321103"/>
                  </a:lnTo>
                  <a:lnTo>
                    <a:pt x="373652" y="284428"/>
                  </a:lnTo>
                  <a:lnTo>
                    <a:pt x="388451" y="242842"/>
                  </a:lnTo>
                  <a:lnTo>
                    <a:pt x="393645" y="197529"/>
                  </a:lnTo>
                  <a:lnTo>
                    <a:pt x="388451" y="152216"/>
                  </a:lnTo>
                  <a:lnTo>
                    <a:pt x="373652" y="110631"/>
                  </a:lnTo>
                  <a:lnTo>
                    <a:pt x="350427" y="73956"/>
                  </a:lnTo>
                  <a:lnTo>
                    <a:pt x="319954" y="43373"/>
                  </a:lnTo>
                  <a:lnTo>
                    <a:pt x="283410" y="20065"/>
                  </a:lnTo>
                  <a:lnTo>
                    <a:pt x="241974" y="5213"/>
                  </a:lnTo>
                  <a:lnTo>
                    <a:pt x="196822" y="0"/>
                  </a:lnTo>
                  <a:close/>
                </a:path>
              </a:pathLst>
            </a:custGeom>
            <a:ln w="5188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15568" y="2033015"/>
              <a:ext cx="502920" cy="504825"/>
            </a:xfrm>
            <a:custGeom>
              <a:avLst/>
              <a:gdLst/>
              <a:ahLst/>
              <a:cxnLst/>
              <a:rect l="l" t="t" r="r" b="b"/>
              <a:pathLst>
                <a:path w="502919" h="504825">
                  <a:moveTo>
                    <a:pt x="0" y="0"/>
                  </a:moveTo>
                  <a:lnTo>
                    <a:pt x="502919" y="0"/>
                  </a:lnTo>
                  <a:lnTo>
                    <a:pt x="502919" y="504443"/>
                  </a:lnTo>
                  <a:lnTo>
                    <a:pt x="0" y="504443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838200" y="2971796"/>
            <a:ext cx="10515600" cy="914400"/>
            <a:chOff x="838200" y="2971796"/>
            <a:chExt cx="10515600" cy="914400"/>
          </a:xfrm>
        </p:grpSpPr>
        <p:sp>
          <p:nvSpPr>
            <p:cNvPr id="12" name="object 12"/>
            <p:cNvSpPr/>
            <p:nvPr/>
          </p:nvSpPr>
          <p:spPr>
            <a:xfrm>
              <a:off x="838200" y="2971796"/>
              <a:ext cx="10515600" cy="914400"/>
            </a:xfrm>
            <a:custGeom>
              <a:avLst/>
              <a:gdLst/>
              <a:ahLst/>
              <a:cxnLst/>
              <a:rect l="l" t="t" r="r" b="b"/>
              <a:pathLst>
                <a:path w="10515600" h="914400">
                  <a:moveTo>
                    <a:pt x="10424160" y="0"/>
                  </a:moveTo>
                  <a:lnTo>
                    <a:pt x="91440" y="0"/>
                  </a:lnTo>
                  <a:lnTo>
                    <a:pt x="55844" y="7186"/>
                  </a:lnTo>
                  <a:lnTo>
                    <a:pt x="26779" y="26784"/>
                  </a:lnTo>
                  <a:lnTo>
                    <a:pt x="7184" y="55849"/>
                  </a:lnTo>
                  <a:lnTo>
                    <a:pt x="0" y="91439"/>
                  </a:lnTo>
                  <a:lnTo>
                    <a:pt x="0" y="822972"/>
                  </a:lnTo>
                  <a:lnTo>
                    <a:pt x="7184" y="858560"/>
                  </a:lnTo>
                  <a:lnTo>
                    <a:pt x="26779" y="887622"/>
                  </a:lnTo>
                  <a:lnTo>
                    <a:pt x="55844" y="907215"/>
                  </a:lnTo>
                  <a:lnTo>
                    <a:pt x="91440" y="914399"/>
                  </a:lnTo>
                  <a:lnTo>
                    <a:pt x="10424160" y="914399"/>
                  </a:lnTo>
                  <a:lnTo>
                    <a:pt x="10459755" y="907215"/>
                  </a:lnTo>
                  <a:lnTo>
                    <a:pt x="10488820" y="887622"/>
                  </a:lnTo>
                  <a:lnTo>
                    <a:pt x="10508415" y="858560"/>
                  </a:lnTo>
                  <a:lnTo>
                    <a:pt x="10515600" y="822972"/>
                  </a:lnTo>
                  <a:lnTo>
                    <a:pt x="10515600" y="91439"/>
                  </a:lnTo>
                  <a:lnTo>
                    <a:pt x="10508415" y="55849"/>
                  </a:lnTo>
                  <a:lnTo>
                    <a:pt x="10488820" y="26784"/>
                  </a:lnTo>
                  <a:lnTo>
                    <a:pt x="10459755" y="7186"/>
                  </a:lnTo>
                  <a:lnTo>
                    <a:pt x="10424160" y="0"/>
                  </a:lnTo>
                  <a:close/>
                </a:path>
              </a:pathLst>
            </a:custGeom>
            <a:solidFill>
              <a:srgbClr val="CFD4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291672" y="3250093"/>
              <a:ext cx="285115" cy="363220"/>
            </a:xfrm>
            <a:custGeom>
              <a:avLst/>
              <a:gdLst/>
              <a:ahLst/>
              <a:cxnLst/>
              <a:rect l="l" t="t" r="r" b="b"/>
              <a:pathLst>
                <a:path w="285115" h="363220">
                  <a:moveTo>
                    <a:pt x="202002" y="362771"/>
                  </a:moveTo>
                  <a:lnTo>
                    <a:pt x="108770" y="362771"/>
                  </a:lnTo>
                  <a:lnTo>
                    <a:pt x="67665" y="356293"/>
                  </a:lnTo>
                  <a:lnTo>
                    <a:pt x="42148" y="342041"/>
                  </a:lnTo>
                  <a:lnTo>
                    <a:pt x="22749" y="327789"/>
                  </a:lnTo>
                  <a:lnTo>
                    <a:pt x="0" y="321311"/>
                  </a:lnTo>
                  <a:lnTo>
                    <a:pt x="0" y="155473"/>
                  </a:lnTo>
                  <a:lnTo>
                    <a:pt x="15223" y="146679"/>
                  </a:lnTo>
                  <a:lnTo>
                    <a:pt x="47198" y="122435"/>
                  </a:lnTo>
                  <a:lnTo>
                    <a:pt x="78882" y="83615"/>
                  </a:lnTo>
                  <a:lnTo>
                    <a:pt x="93231" y="31094"/>
                  </a:lnTo>
                  <a:lnTo>
                    <a:pt x="95684" y="19021"/>
                  </a:lnTo>
                  <a:lnTo>
                    <a:pt x="102360" y="9134"/>
                  </a:lnTo>
                  <a:lnTo>
                    <a:pt x="112242" y="2453"/>
                  </a:lnTo>
                  <a:lnTo>
                    <a:pt x="124309" y="0"/>
                  </a:lnTo>
                  <a:lnTo>
                    <a:pt x="136375" y="2453"/>
                  </a:lnTo>
                  <a:lnTo>
                    <a:pt x="146257" y="9134"/>
                  </a:lnTo>
                  <a:lnTo>
                    <a:pt x="152934" y="19021"/>
                  </a:lnTo>
                  <a:lnTo>
                    <a:pt x="155386" y="31094"/>
                  </a:lnTo>
                  <a:lnTo>
                    <a:pt x="153031" y="75202"/>
                  </a:lnTo>
                  <a:lnTo>
                    <a:pt x="147811" y="103713"/>
                  </a:lnTo>
                  <a:lnTo>
                    <a:pt x="142494" y="120661"/>
                  </a:lnTo>
                  <a:lnTo>
                    <a:pt x="139847" y="130079"/>
                  </a:lnTo>
                  <a:lnTo>
                    <a:pt x="140365" y="138371"/>
                  </a:lnTo>
                  <a:lnTo>
                    <a:pt x="147099" y="145108"/>
                  </a:lnTo>
                  <a:lnTo>
                    <a:pt x="253798" y="145108"/>
                  </a:lnTo>
                  <a:lnTo>
                    <a:pt x="265864" y="147562"/>
                  </a:lnTo>
                  <a:lnTo>
                    <a:pt x="275746" y="154242"/>
                  </a:lnTo>
                  <a:lnTo>
                    <a:pt x="282423" y="164129"/>
                  </a:lnTo>
                  <a:lnTo>
                    <a:pt x="284875" y="176203"/>
                  </a:lnTo>
                  <a:lnTo>
                    <a:pt x="283394" y="185839"/>
                  </a:lnTo>
                  <a:lnTo>
                    <a:pt x="279242" y="194212"/>
                  </a:lnTo>
                  <a:lnTo>
                    <a:pt x="272857" y="200835"/>
                  </a:lnTo>
                  <a:lnTo>
                    <a:pt x="264675" y="205224"/>
                  </a:lnTo>
                  <a:lnTo>
                    <a:pt x="270890" y="210925"/>
                  </a:lnTo>
                  <a:lnTo>
                    <a:pt x="274516" y="219217"/>
                  </a:lnTo>
                  <a:lnTo>
                    <a:pt x="274516" y="228027"/>
                  </a:lnTo>
                  <a:lnTo>
                    <a:pt x="272679" y="238408"/>
                  </a:lnTo>
                  <a:lnTo>
                    <a:pt x="267588" y="247332"/>
                  </a:lnTo>
                  <a:lnTo>
                    <a:pt x="259875" y="254117"/>
                  </a:lnTo>
                  <a:lnTo>
                    <a:pt x="250172" y="258085"/>
                  </a:lnTo>
                  <a:lnTo>
                    <a:pt x="255869" y="263786"/>
                  </a:lnTo>
                  <a:lnTo>
                    <a:pt x="258977" y="271560"/>
                  </a:lnTo>
                  <a:lnTo>
                    <a:pt x="258977" y="279852"/>
                  </a:lnTo>
                  <a:lnTo>
                    <a:pt x="256525" y="291925"/>
                  </a:lnTo>
                  <a:lnTo>
                    <a:pt x="249848" y="301812"/>
                  </a:lnTo>
                  <a:lnTo>
                    <a:pt x="239967" y="308493"/>
                  </a:lnTo>
                  <a:lnTo>
                    <a:pt x="227900" y="310946"/>
                  </a:lnTo>
                  <a:lnTo>
                    <a:pt x="224792" y="310946"/>
                  </a:lnTo>
                  <a:lnTo>
                    <a:pt x="229972" y="316129"/>
                  </a:lnTo>
                  <a:lnTo>
                    <a:pt x="233079" y="323384"/>
                  </a:lnTo>
                  <a:lnTo>
                    <a:pt x="233079" y="331676"/>
                  </a:lnTo>
                  <a:lnTo>
                    <a:pt x="230627" y="343749"/>
                  </a:lnTo>
                  <a:lnTo>
                    <a:pt x="223950" y="353637"/>
                  </a:lnTo>
                  <a:lnTo>
                    <a:pt x="214069" y="360317"/>
                  </a:lnTo>
                  <a:lnTo>
                    <a:pt x="202002" y="362771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291672" y="3250093"/>
              <a:ext cx="285115" cy="363220"/>
            </a:xfrm>
            <a:custGeom>
              <a:avLst/>
              <a:gdLst/>
              <a:ahLst/>
              <a:cxnLst/>
              <a:rect l="l" t="t" r="r" b="b"/>
              <a:pathLst>
                <a:path w="285115" h="363220">
                  <a:moveTo>
                    <a:pt x="284875" y="176203"/>
                  </a:moveTo>
                  <a:lnTo>
                    <a:pt x="282423" y="164129"/>
                  </a:lnTo>
                  <a:lnTo>
                    <a:pt x="275746" y="154242"/>
                  </a:lnTo>
                  <a:lnTo>
                    <a:pt x="265864" y="147562"/>
                  </a:lnTo>
                  <a:lnTo>
                    <a:pt x="253797" y="145108"/>
                  </a:lnTo>
                  <a:lnTo>
                    <a:pt x="155386" y="145108"/>
                  </a:lnTo>
                  <a:lnTo>
                    <a:pt x="147099" y="145108"/>
                  </a:lnTo>
                  <a:lnTo>
                    <a:pt x="140365" y="138371"/>
                  </a:lnTo>
                  <a:lnTo>
                    <a:pt x="139847" y="130079"/>
                  </a:lnTo>
                  <a:lnTo>
                    <a:pt x="142494" y="120661"/>
                  </a:lnTo>
                  <a:lnTo>
                    <a:pt x="147811" y="103713"/>
                  </a:lnTo>
                  <a:lnTo>
                    <a:pt x="153031" y="75202"/>
                  </a:lnTo>
                  <a:lnTo>
                    <a:pt x="155386" y="31094"/>
                  </a:lnTo>
                  <a:lnTo>
                    <a:pt x="124309" y="0"/>
                  </a:lnTo>
                  <a:lnTo>
                    <a:pt x="112242" y="2453"/>
                  </a:lnTo>
                  <a:lnTo>
                    <a:pt x="102360" y="9134"/>
                  </a:lnTo>
                  <a:lnTo>
                    <a:pt x="95684" y="19021"/>
                  </a:lnTo>
                  <a:lnTo>
                    <a:pt x="93231" y="31094"/>
                  </a:lnTo>
                  <a:lnTo>
                    <a:pt x="78882" y="83615"/>
                  </a:lnTo>
                  <a:lnTo>
                    <a:pt x="47198" y="122435"/>
                  </a:lnTo>
                  <a:lnTo>
                    <a:pt x="15223" y="146679"/>
                  </a:lnTo>
                  <a:lnTo>
                    <a:pt x="0" y="155473"/>
                  </a:lnTo>
                  <a:lnTo>
                    <a:pt x="0" y="321311"/>
                  </a:lnTo>
                  <a:lnTo>
                    <a:pt x="22749" y="327789"/>
                  </a:lnTo>
                  <a:lnTo>
                    <a:pt x="42148" y="342041"/>
                  </a:lnTo>
                  <a:lnTo>
                    <a:pt x="67665" y="356293"/>
                  </a:lnTo>
                  <a:lnTo>
                    <a:pt x="108770" y="362771"/>
                  </a:lnTo>
                  <a:lnTo>
                    <a:pt x="202002" y="362771"/>
                  </a:lnTo>
                  <a:lnTo>
                    <a:pt x="214069" y="360317"/>
                  </a:lnTo>
                  <a:lnTo>
                    <a:pt x="223950" y="353637"/>
                  </a:lnTo>
                  <a:lnTo>
                    <a:pt x="230627" y="343749"/>
                  </a:lnTo>
                  <a:lnTo>
                    <a:pt x="233079" y="331676"/>
                  </a:lnTo>
                  <a:lnTo>
                    <a:pt x="233079" y="323384"/>
                  </a:lnTo>
                  <a:lnTo>
                    <a:pt x="229972" y="316129"/>
                  </a:lnTo>
                  <a:lnTo>
                    <a:pt x="224792" y="310946"/>
                  </a:lnTo>
                  <a:lnTo>
                    <a:pt x="227900" y="310946"/>
                  </a:lnTo>
                  <a:lnTo>
                    <a:pt x="239966" y="308493"/>
                  </a:lnTo>
                  <a:lnTo>
                    <a:pt x="249848" y="301812"/>
                  </a:lnTo>
                  <a:lnTo>
                    <a:pt x="256525" y="291925"/>
                  </a:lnTo>
                  <a:lnTo>
                    <a:pt x="258977" y="279852"/>
                  </a:lnTo>
                  <a:lnTo>
                    <a:pt x="258977" y="271560"/>
                  </a:lnTo>
                  <a:lnTo>
                    <a:pt x="255869" y="263786"/>
                  </a:lnTo>
                  <a:lnTo>
                    <a:pt x="250172" y="258085"/>
                  </a:lnTo>
                  <a:lnTo>
                    <a:pt x="259875" y="254117"/>
                  </a:lnTo>
                  <a:lnTo>
                    <a:pt x="267588" y="247332"/>
                  </a:lnTo>
                  <a:lnTo>
                    <a:pt x="272679" y="238408"/>
                  </a:lnTo>
                  <a:lnTo>
                    <a:pt x="274516" y="228027"/>
                  </a:lnTo>
                  <a:lnTo>
                    <a:pt x="274516" y="219217"/>
                  </a:lnTo>
                  <a:lnTo>
                    <a:pt x="270890" y="210925"/>
                  </a:lnTo>
                  <a:lnTo>
                    <a:pt x="264675" y="205224"/>
                  </a:lnTo>
                  <a:lnTo>
                    <a:pt x="272857" y="200835"/>
                  </a:lnTo>
                  <a:lnTo>
                    <a:pt x="279242" y="194212"/>
                  </a:lnTo>
                  <a:lnTo>
                    <a:pt x="283394" y="185839"/>
                  </a:lnTo>
                  <a:lnTo>
                    <a:pt x="284875" y="176203"/>
                  </a:lnTo>
                  <a:close/>
                </a:path>
              </a:pathLst>
            </a:custGeom>
            <a:ln w="5180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59594" y="3377064"/>
              <a:ext cx="103591" cy="222842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1115568" y="3177539"/>
              <a:ext cx="502920" cy="502920"/>
            </a:xfrm>
            <a:custGeom>
              <a:avLst/>
              <a:gdLst/>
              <a:ahLst/>
              <a:cxnLst/>
              <a:rect l="l" t="t" r="r" b="b"/>
              <a:pathLst>
                <a:path w="502919" h="502920">
                  <a:moveTo>
                    <a:pt x="0" y="0"/>
                  </a:moveTo>
                  <a:lnTo>
                    <a:pt x="502919" y="0"/>
                  </a:lnTo>
                  <a:lnTo>
                    <a:pt x="502919" y="502919"/>
                  </a:lnTo>
                  <a:lnTo>
                    <a:pt x="0" y="502919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838200" y="4116320"/>
            <a:ext cx="10515600" cy="914400"/>
            <a:chOff x="838200" y="4116320"/>
            <a:chExt cx="10515600" cy="914400"/>
          </a:xfrm>
        </p:grpSpPr>
        <p:sp>
          <p:nvSpPr>
            <p:cNvPr id="18" name="object 18"/>
            <p:cNvSpPr/>
            <p:nvPr/>
          </p:nvSpPr>
          <p:spPr>
            <a:xfrm>
              <a:off x="838200" y="4116320"/>
              <a:ext cx="10515600" cy="914400"/>
            </a:xfrm>
            <a:custGeom>
              <a:avLst/>
              <a:gdLst/>
              <a:ahLst/>
              <a:cxnLst/>
              <a:rect l="l" t="t" r="r" b="b"/>
              <a:pathLst>
                <a:path w="10515600" h="914400">
                  <a:moveTo>
                    <a:pt x="10424160" y="0"/>
                  </a:moveTo>
                  <a:lnTo>
                    <a:pt x="91440" y="0"/>
                  </a:lnTo>
                  <a:lnTo>
                    <a:pt x="55844" y="7186"/>
                  </a:lnTo>
                  <a:lnTo>
                    <a:pt x="26779" y="26784"/>
                  </a:lnTo>
                  <a:lnTo>
                    <a:pt x="7184" y="55849"/>
                  </a:lnTo>
                  <a:lnTo>
                    <a:pt x="0" y="91439"/>
                  </a:lnTo>
                  <a:lnTo>
                    <a:pt x="0" y="822972"/>
                  </a:lnTo>
                  <a:lnTo>
                    <a:pt x="7184" y="858560"/>
                  </a:lnTo>
                  <a:lnTo>
                    <a:pt x="26779" y="887622"/>
                  </a:lnTo>
                  <a:lnTo>
                    <a:pt x="55844" y="907215"/>
                  </a:lnTo>
                  <a:lnTo>
                    <a:pt x="91440" y="914399"/>
                  </a:lnTo>
                  <a:lnTo>
                    <a:pt x="10424160" y="914399"/>
                  </a:lnTo>
                  <a:lnTo>
                    <a:pt x="10459755" y="907215"/>
                  </a:lnTo>
                  <a:lnTo>
                    <a:pt x="10488820" y="887622"/>
                  </a:lnTo>
                  <a:lnTo>
                    <a:pt x="10508415" y="858560"/>
                  </a:lnTo>
                  <a:lnTo>
                    <a:pt x="10515600" y="822972"/>
                  </a:lnTo>
                  <a:lnTo>
                    <a:pt x="10515600" y="91439"/>
                  </a:lnTo>
                  <a:lnTo>
                    <a:pt x="10508415" y="55849"/>
                  </a:lnTo>
                  <a:lnTo>
                    <a:pt x="10488820" y="26784"/>
                  </a:lnTo>
                  <a:lnTo>
                    <a:pt x="10459755" y="7186"/>
                  </a:lnTo>
                  <a:lnTo>
                    <a:pt x="10424160" y="0"/>
                  </a:lnTo>
                  <a:close/>
                </a:path>
              </a:pathLst>
            </a:custGeom>
            <a:solidFill>
              <a:srgbClr val="CFD4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30068" y="4409127"/>
              <a:ext cx="478790" cy="336550"/>
            </a:xfrm>
            <a:custGeom>
              <a:avLst/>
              <a:gdLst/>
              <a:ahLst/>
              <a:cxnLst/>
              <a:rect l="l" t="t" r="r" b="b"/>
              <a:pathLst>
                <a:path w="478790" h="336550">
                  <a:moveTo>
                    <a:pt x="169376" y="336340"/>
                  </a:moveTo>
                  <a:lnTo>
                    <a:pt x="0" y="162210"/>
                  </a:lnTo>
                  <a:lnTo>
                    <a:pt x="44031" y="120232"/>
                  </a:lnTo>
                  <a:lnTo>
                    <a:pt x="171443" y="250830"/>
                  </a:lnTo>
                  <a:lnTo>
                    <a:pt x="436636" y="0"/>
                  </a:lnTo>
                  <a:lnTo>
                    <a:pt x="478590" y="43532"/>
                  </a:lnTo>
                  <a:lnTo>
                    <a:pt x="213915" y="294881"/>
                  </a:lnTo>
                  <a:lnTo>
                    <a:pt x="169376" y="33634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130070" y="4409127"/>
              <a:ext cx="478790" cy="336550"/>
            </a:xfrm>
            <a:custGeom>
              <a:avLst/>
              <a:gdLst/>
              <a:ahLst/>
              <a:cxnLst/>
              <a:rect l="l" t="t" r="r" b="b"/>
              <a:pathLst>
                <a:path w="478790" h="336550">
                  <a:moveTo>
                    <a:pt x="436636" y="0"/>
                  </a:moveTo>
                  <a:lnTo>
                    <a:pt x="171443" y="250830"/>
                  </a:lnTo>
                  <a:lnTo>
                    <a:pt x="44026" y="120232"/>
                  </a:lnTo>
                  <a:lnTo>
                    <a:pt x="0" y="162210"/>
                  </a:lnTo>
                  <a:lnTo>
                    <a:pt x="169371" y="336340"/>
                  </a:lnTo>
                  <a:lnTo>
                    <a:pt x="213915" y="294881"/>
                  </a:lnTo>
                  <a:lnTo>
                    <a:pt x="478590" y="43532"/>
                  </a:lnTo>
                  <a:lnTo>
                    <a:pt x="436636" y="0"/>
                  </a:lnTo>
                  <a:close/>
                </a:path>
              </a:pathLst>
            </a:custGeom>
            <a:ln w="5181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115568" y="4322063"/>
              <a:ext cx="502920" cy="502920"/>
            </a:xfrm>
            <a:custGeom>
              <a:avLst/>
              <a:gdLst/>
              <a:ahLst/>
              <a:cxnLst/>
              <a:rect l="l" t="t" r="r" b="b"/>
              <a:pathLst>
                <a:path w="502919" h="502920">
                  <a:moveTo>
                    <a:pt x="0" y="0"/>
                  </a:moveTo>
                  <a:lnTo>
                    <a:pt x="502919" y="0"/>
                  </a:lnTo>
                  <a:lnTo>
                    <a:pt x="502919" y="502919"/>
                  </a:lnTo>
                  <a:lnTo>
                    <a:pt x="0" y="502919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838200" y="5259328"/>
            <a:ext cx="10516235" cy="916305"/>
            <a:chOff x="838200" y="5259328"/>
            <a:chExt cx="10516235" cy="916305"/>
          </a:xfrm>
        </p:grpSpPr>
        <p:sp>
          <p:nvSpPr>
            <p:cNvPr id="23" name="object 23"/>
            <p:cNvSpPr/>
            <p:nvPr/>
          </p:nvSpPr>
          <p:spPr>
            <a:xfrm>
              <a:off x="838200" y="5259328"/>
              <a:ext cx="10516235" cy="916305"/>
            </a:xfrm>
            <a:custGeom>
              <a:avLst/>
              <a:gdLst/>
              <a:ahLst/>
              <a:cxnLst/>
              <a:rect l="l" t="t" r="r" b="b"/>
              <a:pathLst>
                <a:path w="10516235" h="916304">
                  <a:moveTo>
                    <a:pt x="10424020" y="0"/>
                  </a:moveTo>
                  <a:lnTo>
                    <a:pt x="91592" y="0"/>
                  </a:lnTo>
                  <a:lnTo>
                    <a:pt x="55940" y="7197"/>
                  </a:lnTo>
                  <a:lnTo>
                    <a:pt x="26827" y="26827"/>
                  </a:lnTo>
                  <a:lnTo>
                    <a:pt x="7197" y="55940"/>
                  </a:lnTo>
                  <a:lnTo>
                    <a:pt x="0" y="91592"/>
                  </a:lnTo>
                  <a:lnTo>
                    <a:pt x="0" y="824318"/>
                  </a:lnTo>
                  <a:lnTo>
                    <a:pt x="7197" y="859972"/>
                  </a:lnTo>
                  <a:lnTo>
                    <a:pt x="26827" y="889090"/>
                  </a:lnTo>
                  <a:lnTo>
                    <a:pt x="55940" y="908724"/>
                  </a:lnTo>
                  <a:lnTo>
                    <a:pt x="91592" y="915923"/>
                  </a:lnTo>
                  <a:lnTo>
                    <a:pt x="10424007" y="915923"/>
                  </a:lnTo>
                  <a:lnTo>
                    <a:pt x="10488772" y="889096"/>
                  </a:lnTo>
                  <a:lnTo>
                    <a:pt x="10515600" y="824331"/>
                  </a:lnTo>
                  <a:lnTo>
                    <a:pt x="10515612" y="91592"/>
                  </a:lnTo>
                  <a:lnTo>
                    <a:pt x="10508414" y="55940"/>
                  </a:lnTo>
                  <a:lnTo>
                    <a:pt x="10488785" y="26827"/>
                  </a:lnTo>
                  <a:lnTo>
                    <a:pt x="10459671" y="7197"/>
                  </a:lnTo>
                  <a:lnTo>
                    <a:pt x="10424020" y="0"/>
                  </a:lnTo>
                  <a:close/>
                </a:path>
              </a:pathLst>
            </a:custGeom>
            <a:solidFill>
              <a:srgbClr val="CFD4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208798" y="5511939"/>
              <a:ext cx="321310" cy="416559"/>
            </a:xfrm>
            <a:custGeom>
              <a:avLst/>
              <a:gdLst/>
              <a:ahLst/>
              <a:cxnLst/>
              <a:rect l="l" t="t" r="r" b="b"/>
              <a:pathLst>
                <a:path w="321309" h="416560">
                  <a:moveTo>
                    <a:pt x="321132" y="0"/>
                  </a:moveTo>
                  <a:lnTo>
                    <a:pt x="0" y="0"/>
                  </a:lnTo>
                  <a:lnTo>
                    <a:pt x="0" y="30530"/>
                  </a:lnTo>
                  <a:lnTo>
                    <a:pt x="0" y="384225"/>
                  </a:lnTo>
                  <a:lnTo>
                    <a:pt x="0" y="416026"/>
                  </a:lnTo>
                  <a:lnTo>
                    <a:pt x="321132" y="416026"/>
                  </a:lnTo>
                  <a:lnTo>
                    <a:pt x="321132" y="384581"/>
                  </a:lnTo>
                  <a:lnTo>
                    <a:pt x="321132" y="384225"/>
                  </a:lnTo>
                  <a:lnTo>
                    <a:pt x="321132" y="31102"/>
                  </a:lnTo>
                  <a:lnTo>
                    <a:pt x="290042" y="31102"/>
                  </a:lnTo>
                  <a:lnTo>
                    <a:pt x="290042" y="384225"/>
                  </a:lnTo>
                  <a:lnTo>
                    <a:pt x="31076" y="384225"/>
                  </a:lnTo>
                  <a:lnTo>
                    <a:pt x="31076" y="30530"/>
                  </a:lnTo>
                  <a:lnTo>
                    <a:pt x="321132" y="30530"/>
                  </a:lnTo>
                  <a:lnTo>
                    <a:pt x="321132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208798" y="5511845"/>
              <a:ext cx="321310" cy="415925"/>
            </a:xfrm>
            <a:custGeom>
              <a:avLst/>
              <a:gdLst/>
              <a:ahLst/>
              <a:cxnLst/>
              <a:rect l="l" t="t" r="r" b="b"/>
              <a:pathLst>
                <a:path w="321309" h="415925">
                  <a:moveTo>
                    <a:pt x="31077" y="31188"/>
                  </a:moveTo>
                  <a:lnTo>
                    <a:pt x="290054" y="31188"/>
                  </a:lnTo>
                  <a:lnTo>
                    <a:pt x="290054" y="384662"/>
                  </a:lnTo>
                  <a:lnTo>
                    <a:pt x="31077" y="384662"/>
                  </a:lnTo>
                  <a:lnTo>
                    <a:pt x="31077" y="31188"/>
                  </a:lnTo>
                  <a:close/>
                </a:path>
                <a:path w="321309" h="415925">
                  <a:moveTo>
                    <a:pt x="0" y="415851"/>
                  </a:moveTo>
                  <a:lnTo>
                    <a:pt x="321132" y="415851"/>
                  </a:lnTo>
                  <a:lnTo>
                    <a:pt x="321132" y="0"/>
                  </a:lnTo>
                  <a:lnTo>
                    <a:pt x="0" y="0"/>
                  </a:lnTo>
                  <a:lnTo>
                    <a:pt x="0" y="415851"/>
                  </a:lnTo>
                  <a:close/>
                </a:path>
              </a:pathLst>
            </a:custGeom>
            <a:ln w="5188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379723" y="5589817"/>
              <a:ext cx="88265" cy="20955"/>
            </a:xfrm>
            <a:custGeom>
              <a:avLst/>
              <a:gdLst/>
              <a:ahLst/>
              <a:cxnLst/>
              <a:rect l="l" t="t" r="r" b="b"/>
              <a:pathLst>
                <a:path w="88265" h="20954">
                  <a:moveTo>
                    <a:pt x="88052" y="20792"/>
                  </a:moveTo>
                  <a:lnTo>
                    <a:pt x="0" y="20792"/>
                  </a:lnTo>
                  <a:lnTo>
                    <a:pt x="0" y="0"/>
                  </a:lnTo>
                  <a:lnTo>
                    <a:pt x="88052" y="0"/>
                  </a:lnTo>
                  <a:lnTo>
                    <a:pt x="88052" y="20792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379723" y="5589817"/>
              <a:ext cx="88265" cy="20955"/>
            </a:xfrm>
            <a:custGeom>
              <a:avLst/>
              <a:gdLst/>
              <a:ahLst/>
              <a:cxnLst/>
              <a:rect l="l" t="t" r="r" b="b"/>
              <a:pathLst>
                <a:path w="88265" h="20954">
                  <a:moveTo>
                    <a:pt x="0" y="0"/>
                  </a:moveTo>
                  <a:lnTo>
                    <a:pt x="88052" y="0"/>
                  </a:lnTo>
                  <a:lnTo>
                    <a:pt x="88052" y="20792"/>
                  </a:lnTo>
                  <a:lnTo>
                    <a:pt x="0" y="20792"/>
                  </a:lnTo>
                  <a:lnTo>
                    <a:pt x="0" y="0"/>
                  </a:lnTo>
                  <a:close/>
                </a:path>
              </a:pathLst>
            </a:custGeom>
            <a:ln w="5197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379723" y="5672988"/>
              <a:ext cx="88265" cy="20955"/>
            </a:xfrm>
            <a:custGeom>
              <a:avLst/>
              <a:gdLst/>
              <a:ahLst/>
              <a:cxnLst/>
              <a:rect l="l" t="t" r="r" b="b"/>
              <a:pathLst>
                <a:path w="88265" h="20954">
                  <a:moveTo>
                    <a:pt x="88052" y="20797"/>
                  </a:moveTo>
                  <a:lnTo>
                    <a:pt x="0" y="20797"/>
                  </a:lnTo>
                  <a:lnTo>
                    <a:pt x="0" y="0"/>
                  </a:lnTo>
                  <a:lnTo>
                    <a:pt x="88052" y="0"/>
                  </a:lnTo>
                  <a:lnTo>
                    <a:pt x="88052" y="20797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379723" y="5672988"/>
              <a:ext cx="88265" cy="20955"/>
            </a:xfrm>
            <a:custGeom>
              <a:avLst/>
              <a:gdLst/>
              <a:ahLst/>
              <a:cxnLst/>
              <a:rect l="l" t="t" r="r" b="b"/>
              <a:pathLst>
                <a:path w="88265" h="20954">
                  <a:moveTo>
                    <a:pt x="0" y="0"/>
                  </a:moveTo>
                  <a:lnTo>
                    <a:pt x="88052" y="0"/>
                  </a:lnTo>
                  <a:lnTo>
                    <a:pt x="88052" y="20792"/>
                  </a:lnTo>
                  <a:lnTo>
                    <a:pt x="0" y="20792"/>
                  </a:lnTo>
                  <a:lnTo>
                    <a:pt x="0" y="0"/>
                  </a:lnTo>
                  <a:close/>
                </a:path>
              </a:pathLst>
            </a:custGeom>
            <a:ln w="5197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379723" y="5839328"/>
              <a:ext cx="88265" cy="20955"/>
            </a:xfrm>
            <a:custGeom>
              <a:avLst/>
              <a:gdLst/>
              <a:ahLst/>
              <a:cxnLst/>
              <a:rect l="l" t="t" r="r" b="b"/>
              <a:pathLst>
                <a:path w="88265" h="20954">
                  <a:moveTo>
                    <a:pt x="88052" y="20792"/>
                  </a:moveTo>
                  <a:lnTo>
                    <a:pt x="0" y="20792"/>
                  </a:lnTo>
                  <a:lnTo>
                    <a:pt x="0" y="0"/>
                  </a:lnTo>
                  <a:lnTo>
                    <a:pt x="88052" y="0"/>
                  </a:lnTo>
                  <a:lnTo>
                    <a:pt x="88052" y="20792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379723" y="5839328"/>
              <a:ext cx="88265" cy="20955"/>
            </a:xfrm>
            <a:custGeom>
              <a:avLst/>
              <a:gdLst/>
              <a:ahLst/>
              <a:cxnLst/>
              <a:rect l="l" t="t" r="r" b="b"/>
              <a:pathLst>
                <a:path w="88265" h="20954">
                  <a:moveTo>
                    <a:pt x="0" y="0"/>
                  </a:moveTo>
                  <a:lnTo>
                    <a:pt x="88052" y="0"/>
                  </a:lnTo>
                  <a:lnTo>
                    <a:pt x="88052" y="20792"/>
                  </a:lnTo>
                  <a:lnTo>
                    <a:pt x="0" y="20792"/>
                  </a:lnTo>
                  <a:lnTo>
                    <a:pt x="0" y="0"/>
                  </a:lnTo>
                  <a:close/>
                </a:path>
              </a:pathLst>
            </a:custGeom>
            <a:ln w="5197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379723" y="5756158"/>
              <a:ext cx="88265" cy="20955"/>
            </a:xfrm>
            <a:custGeom>
              <a:avLst/>
              <a:gdLst/>
              <a:ahLst/>
              <a:cxnLst/>
              <a:rect l="l" t="t" r="r" b="b"/>
              <a:pathLst>
                <a:path w="88265" h="20954">
                  <a:moveTo>
                    <a:pt x="88052" y="20797"/>
                  </a:moveTo>
                  <a:lnTo>
                    <a:pt x="0" y="20797"/>
                  </a:lnTo>
                  <a:lnTo>
                    <a:pt x="0" y="0"/>
                  </a:lnTo>
                  <a:lnTo>
                    <a:pt x="88052" y="0"/>
                  </a:lnTo>
                  <a:lnTo>
                    <a:pt x="88052" y="20797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379723" y="5756158"/>
              <a:ext cx="88265" cy="20955"/>
            </a:xfrm>
            <a:custGeom>
              <a:avLst/>
              <a:gdLst/>
              <a:ahLst/>
              <a:cxnLst/>
              <a:rect l="l" t="t" r="r" b="b"/>
              <a:pathLst>
                <a:path w="88265" h="20954">
                  <a:moveTo>
                    <a:pt x="0" y="0"/>
                  </a:moveTo>
                  <a:lnTo>
                    <a:pt x="88052" y="0"/>
                  </a:lnTo>
                  <a:lnTo>
                    <a:pt x="88052" y="20792"/>
                  </a:lnTo>
                  <a:lnTo>
                    <a:pt x="0" y="20792"/>
                  </a:lnTo>
                  <a:lnTo>
                    <a:pt x="0" y="0"/>
                  </a:lnTo>
                  <a:close/>
                </a:path>
              </a:pathLst>
            </a:custGeom>
            <a:ln w="5197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68359" y="5561232"/>
              <a:ext cx="81847" cy="317079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1115568" y="5465063"/>
              <a:ext cx="502920" cy="504825"/>
            </a:xfrm>
            <a:custGeom>
              <a:avLst/>
              <a:gdLst/>
              <a:ahLst/>
              <a:cxnLst/>
              <a:rect l="l" t="t" r="r" b="b"/>
              <a:pathLst>
                <a:path w="502919" h="504825">
                  <a:moveTo>
                    <a:pt x="0" y="0"/>
                  </a:moveTo>
                  <a:lnTo>
                    <a:pt x="502919" y="0"/>
                  </a:lnTo>
                  <a:lnTo>
                    <a:pt x="502919" y="504444"/>
                  </a:lnTo>
                  <a:lnTo>
                    <a:pt x="0" y="504444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1979552" y="1919133"/>
            <a:ext cx="9046210" cy="4133632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190500">
              <a:lnSpc>
                <a:spcPct val="101400"/>
              </a:lnSpc>
              <a:spcBef>
                <a:spcPts val="60"/>
              </a:spcBef>
            </a:pPr>
            <a:endParaRPr lang="en-US" sz="2200" dirty="0">
              <a:latin typeface="Calibri"/>
              <a:cs typeface="Calibri"/>
            </a:endParaRPr>
          </a:p>
          <a:p>
            <a:pPr marL="12700" marR="190500">
              <a:lnSpc>
                <a:spcPct val="101400"/>
              </a:lnSpc>
              <a:spcBef>
                <a:spcPts val="60"/>
              </a:spcBef>
            </a:pPr>
            <a:r>
              <a:rPr sz="2200" dirty="0">
                <a:latin typeface="Calibri"/>
                <a:cs typeface="Calibri"/>
              </a:rPr>
              <a:t>LAS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lang="en-US" sz="2200" spc="-40" dirty="0">
                <a:latin typeface="Calibri"/>
                <a:cs typeface="Calibri"/>
              </a:rPr>
              <a:t>conducted a survey of the private bar panel in June 2024</a:t>
            </a: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345"/>
              </a:spcBef>
            </a:pPr>
            <a:endParaRPr sz="2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200" dirty="0">
                <a:latin typeface="Calibri"/>
                <a:cs typeface="Calibri"/>
              </a:rPr>
              <a:t>LAS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lang="en-US" sz="2200" spc="-30" dirty="0">
                <a:latin typeface="Calibri"/>
                <a:cs typeface="Calibri"/>
              </a:rPr>
              <a:t>published on its website the results of the survey in September 2024</a:t>
            </a: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305"/>
              </a:spcBef>
            </a:pPr>
            <a:endParaRPr sz="2200" dirty="0">
              <a:latin typeface="Calibri"/>
              <a:cs typeface="Calibri"/>
            </a:endParaRPr>
          </a:p>
          <a:p>
            <a:pPr marL="12700" marR="932180">
              <a:lnSpc>
                <a:spcPct val="101400"/>
              </a:lnSpc>
            </a:pPr>
            <a:r>
              <a:rPr sz="2200" dirty="0">
                <a:latin typeface="Calibri"/>
                <a:cs typeface="Calibri"/>
              </a:rPr>
              <a:t>LAS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develop</a:t>
            </a:r>
            <a:r>
              <a:rPr lang="en-US" sz="2200" dirty="0">
                <a:latin typeface="Calibri"/>
                <a:cs typeface="Calibri"/>
              </a:rPr>
              <a:t>ed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plan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to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address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areas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of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dissatisfaction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which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require improvement</a:t>
            </a: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69"/>
              </a:spcBef>
            </a:pPr>
            <a:endParaRPr sz="2200" dirty="0">
              <a:latin typeface="Calibri"/>
              <a:cs typeface="Calibri"/>
            </a:endParaRPr>
          </a:p>
          <a:p>
            <a:pPr marL="12700" marR="5080">
              <a:lnSpc>
                <a:spcPct val="101400"/>
              </a:lnSpc>
            </a:pPr>
            <a:r>
              <a:rPr sz="2200" dirty="0">
                <a:latin typeface="Calibri"/>
                <a:cs typeface="Calibri"/>
              </a:rPr>
              <a:t>LAS</a:t>
            </a:r>
            <a:r>
              <a:rPr lang="en-US" sz="2200" spc="-35" dirty="0">
                <a:latin typeface="Calibri"/>
                <a:cs typeface="Calibri"/>
              </a:rPr>
              <a:t>’ </a:t>
            </a:r>
            <a:r>
              <a:rPr sz="2200" dirty="0">
                <a:latin typeface="Calibri"/>
                <a:cs typeface="Calibri"/>
              </a:rPr>
              <a:t>private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bar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services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lang="en-US" sz="2200" spc="-10" dirty="0">
                <a:latin typeface="Calibri"/>
                <a:cs typeface="Calibri"/>
              </a:rPr>
              <a:t>I</a:t>
            </a:r>
            <a:r>
              <a:rPr sz="2200" spc="-10" dirty="0">
                <a:latin typeface="Calibri"/>
                <a:cs typeface="Calibri"/>
              </a:rPr>
              <a:t>mprovement </a:t>
            </a:r>
            <a:r>
              <a:rPr lang="en-US" sz="2200" spc="-10" dirty="0">
                <a:latin typeface="Calibri"/>
                <a:cs typeface="Calibri"/>
              </a:rPr>
              <a:t>P</a:t>
            </a:r>
            <a:r>
              <a:rPr sz="2200" dirty="0">
                <a:latin typeface="Calibri"/>
                <a:cs typeface="Calibri"/>
              </a:rPr>
              <a:t>lan</a:t>
            </a:r>
            <a:r>
              <a:rPr lang="en-US" sz="2200" dirty="0">
                <a:latin typeface="Calibri"/>
                <a:cs typeface="Calibri"/>
              </a:rPr>
              <a:t> is posted on its website; LAS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lang="en-US" sz="2200" spc="-35" dirty="0">
                <a:latin typeface="Calibri"/>
                <a:cs typeface="Calibri"/>
              </a:rPr>
              <a:t>will </a:t>
            </a:r>
            <a:r>
              <a:rPr sz="2200" dirty="0">
                <a:latin typeface="Calibri"/>
                <a:cs typeface="Calibri"/>
              </a:rPr>
              <a:t>provide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quarterly updates</a:t>
            </a:r>
            <a:r>
              <a:rPr lang="en-US" sz="2200" spc="-10" dirty="0">
                <a:latin typeface="Calibri"/>
                <a:cs typeface="Calibri"/>
              </a:rPr>
              <a:t> on the Plan to the panel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37" name="object 3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4940">
              <a:lnSpc>
                <a:spcPts val="1270"/>
              </a:lnSpc>
            </a:pPr>
            <a:fld id="{81D60167-4931-47E6-BA6A-407CBD079E47}" type="slidenum">
              <a:rPr spc="-50" dirty="0"/>
              <a:t>2</a:t>
            </a:fld>
            <a:endParaRPr spc="-5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512391"/>
            <a:ext cx="9141461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0" spc="-35" dirty="0">
                <a:solidFill>
                  <a:srgbClr val="0070C0"/>
                </a:solidFill>
                <a:latin typeface="Calibri Light"/>
                <a:cs typeface="Calibri Light"/>
              </a:rPr>
              <a:t>Summary</a:t>
            </a:r>
            <a:r>
              <a:rPr lang="en-US" sz="4800" b="0" spc="-35" dirty="0">
                <a:solidFill>
                  <a:srgbClr val="0070C0"/>
                </a:solidFill>
                <a:latin typeface="Calibri Light"/>
                <a:cs typeface="Calibri Light"/>
              </a:rPr>
              <a:t> of Survey Results</a:t>
            </a:r>
            <a:endParaRPr sz="4800" dirty="0">
              <a:solidFill>
                <a:srgbClr val="0070C0"/>
              </a:solidFill>
              <a:latin typeface="Calibri Light"/>
              <a:cs typeface="Calibri Ligh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838200" y="1517910"/>
            <a:ext cx="10516235" cy="414655"/>
            <a:chOff x="838200" y="1517910"/>
            <a:chExt cx="10516235" cy="414655"/>
          </a:xfrm>
        </p:grpSpPr>
        <p:sp>
          <p:nvSpPr>
            <p:cNvPr id="4" name="object 4"/>
            <p:cNvSpPr/>
            <p:nvPr/>
          </p:nvSpPr>
          <p:spPr>
            <a:xfrm>
              <a:off x="838200" y="1517910"/>
              <a:ext cx="10516235" cy="414655"/>
            </a:xfrm>
            <a:custGeom>
              <a:avLst/>
              <a:gdLst/>
              <a:ahLst/>
              <a:cxnLst/>
              <a:rect l="l" t="t" r="r" b="b"/>
              <a:pathLst>
                <a:path w="10516235" h="414655">
                  <a:moveTo>
                    <a:pt x="10474159" y="0"/>
                  </a:moveTo>
                  <a:lnTo>
                    <a:pt x="41452" y="0"/>
                  </a:lnTo>
                  <a:lnTo>
                    <a:pt x="25321" y="3256"/>
                  </a:lnTo>
                  <a:lnTo>
                    <a:pt x="12144" y="12139"/>
                  </a:lnTo>
                  <a:lnTo>
                    <a:pt x="3258" y="25315"/>
                  </a:lnTo>
                  <a:lnTo>
                    <a:pt x="0" y="41452"/>
                  </a:lnTo>
                  <a:lnTo>
                    <a:pt x="0" y="373062"/>
                  </a:lnTo>
                  <a:lnTo>
                    <a:pt x="3258" y="389201"/>
                  </a:lnTo>
                  <a:lnTo>
                    <a:pt x="12144" y="402382"/>
                  </a:lnTo>
                  <a:lnTo>
                    <a:pt x="25321" y="411269"/>
                  </a:lnTo>
                  <a:lnTo>
                    <a:pt x="41452" y="414528"/>
                  </a:lnTo>
                  <a:lnTo>
                    <a:pt x="10474147" y="414528"/>
                  </a:lnTo>
                  <a:lnTo>
                    <a:pt x="10512343" y="389212"/>
                  </a:lnTo>
                  <a:lnTo>
                    <a:pt x="10515612" y="41452"/>
                  </a:lnTo>
                  <a:lnTo>
                    <a:pt x="10512353" y="25315"/>
                  </a:lnTo>
                  <a:lnTo>
                    <a:pt x="10503468" y="12139"/>
                  </a:lnTo>
                  <a:lnTo>
                    <a:pt x="10490291" y="3256"/>
                  </a:lnTo>
                  <a:lnTo>
                    <a:pt x="10474159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86334" y="1632066"/>
              <a:ext cx="205926" cy="188452"/>
            </a:xfrm>
            <a:prstGeom prst="rect">
              <a:avLst/>
            </a:prstGeom>
          </p:spPr>
        </p:pic>
      </p:grpSp>
      <p:sp>
        <p:nvSpPr>
          <p:cNvPr id="6" name="object 6"/>
          <p:cNvSpPr/>
          <p:nvPr/>
        </p:nvSpPr>
        <p:spPr>
          <a:xfrm>
            <a:off x="838200" y="2267718"/>
            <a:ext cx="10516235" cy="414655"/>
          </a:xfrm>
          <a:custGeom>
            <a:avLst/>
            <a:gdLst/>
            <a:ahLst/>
            <a:cxnLst/>
            <a:rect l="l" t="t" r="r" b="b"/>
            <a:pathLst>
              <a:path w="10516235" h="414655">
                <a:moveTo>
                  <a:pt x="10474159" y="0"/>
                </a:moveTo>
                <a:lnTo>
                  <a:pt x="41452" y="0"/>
                </a:lnTo>
                <a:lnTo>
                  <a:pt x="25321" y="3256"/>
                </a:lnTo>
                <a:lnTo>
                  <a:pt x="12144" y="12139"/>
                </a:lnTo>
                <a:lnTo>
                  <a:pt x="3258" y="25315"/>
                </a:lnTo>
                <a:lnTo>
                  <a:pt x="0" y="41452"/>
                </a:lnTo>
                <a:lnTo>
                  <a:pt x="0" y="373062"/>
                </a:lnTo>
                <a:lnTo>
                  <a:pt x="3258" y="389201"/>
                </a:lnTo>
                <a:lnTo>
                  <a:pt x="12144" y="402382"/>
                </a:lnTo>
                <a:lnTo>
                  <a:pt x="25321" y="411269"/>
                </a:lnTo>
                <a:lnTo>
                  <a:pt x="41452" y="414528"/>
                </a:lnTo>
                <a:lnTo>
                  <a:pt x="10474147" y="414528"/>
                </a:lnTo>
                <a:lnTo>
                  <a:pt x="10512343" y="389212"/>
                </a:lnTo>
                <a:lnTo>
                  <a:pt x="10515612" y="41452"/>
                </a:lnTo>
                <a:lnTo>
                  <a:pt x="10512353" y="25315"/>
                </a:lnTo>
                <a:lnTo>
                  <a:pt x="10503468" y="12139"/>
                </a:lnTo>
                <a:lnTo>
                  <a:pt x="10490291" y="3256"/>
                </a:lnTo>
                <a:lnTo>
                  <a:pt x="10474159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63167" y="2360676"/>
            <a:ext cx="250190" cy="228600"/>
          </a:xfrm>
          <a:custGeom>
            <a:avLst/>
            <a:gdLst/>
            <a:ahLst/>
            <a:cxnLst/>
            <a:rect l="l" t="t" r="r" b="b"/>
            <a:pathLst>
              <a:path w="250190" h="228600">
                <a:moveTo>
                  <a:pt x="249936" y="0"/>
                </a:moveTo>
                <a:lnTo>
                  <a:pt x="0" y="0"/>
                </a:lnTo>
                <a:lnTo>
                  <a:pt x="0" y="228600"/>
                </a:lnTo>
                <a:lnTo>
                  <a:pt x="249936" y="228600"/>
                </a:lnTo>
                <a:lnTo>
                  <a:pt x="249936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838200" y="2980950"/>
            <a:ext cx="10516235" cy="414655"/>
            <a:chOff x="838200" y="2980950"/>
            <a:chExt cx="10516235" cy="414655"/>
          </a:xfrm>
        </p:grpSpPr>
        <p:sp>
          <p:nvSpPr>
            <p:cNvPr id="9" name="object 9"/>
            <p:cNvSpPr/>
            <p:nvPr/>
          </p:nvSpPr>
          <p:spPr>
            <a:xfrm>
              <a:off x="838200" y="2980950"/>
              <a:ext cx="10516235" cy="414655"/>
            </a:xfrm>
            <a:custGeom>
              <a:avLst/>
              <a:gdLst/>
              <a:ahLst/>
              <a:cxnLst/>
              <a:rect l="l" t="t" r="r" b="b"/>
              <a:pathLst>
                <a:path w="10516235" h="414654">
                  <a:moveTo>
                    <a:pt x="10474159" y="0"/>
                  </a:moveTo>
                  <a:lnTo>
                    <a:pt x="41452" y="0"/>
                  </a:lnTo>
                  <a:lnTo>
                    <a:pt x="25321" y="3256"/>
                  </a:lnTo>
                  <a:lnTo>
                    <a:pt x="12144" y="12139"/>
                  </a:lnTo>
                  <a:lnTo>
                    <a:pt x="3258" y="25315"/>
                  </a:lnTo>
                  <a:lnTo>
                    <a:pt x="0" y="41452"/>
                  </a:lnTo>
                  <a:lnTo>
                    <a:pt x="0" y="373062"/>
                  </a:lnTo>
                  <a:lnTo>
                    <a:pt x="3258" y="389201"/>
                  </a:lnTo>
                  <a:lnTo>
                    <a:pt x="12144" y="402382"/>
                  </a:lnTo>
                  <a:lnTo>
                    <a:pt x="25321" y="411269"/>
                  </a:lnTo>
                  <a:lnTo>
                    <a:pt x="41452" y="414528"/>
                  </a:lnTo>
                  <a:lnTo>
                    <a:pt x="10474147" y="414528"/>
                  </a:lnTo>
                  <a:lnTo>
                    <a:pt x="10512343" y="389212"/>
                  </a:lnTo>
                  <a:lnTo>
                    <a:pt x="10515612" y="41452"/>
                  </a:lnTo>
                  <a:lnTo>
                    <a:pt x="10512353" y="25315"/>
                  </a:lnTo>
                  <a:lnTo>
                    <a:pt x="10503468" y="12139"/>
                  </a:lnTo>
                  <a:lnTo>
                    <a:pt x="10490291" y="3256"/>
                  </a:lnTo>
                  <a:lnTo>
                    <a:pt x="10474159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39077" y="3088041"/>
              <a:ext cx="102341" cy="202586"/>
            </a:xfrm>
            <a:prstGeom prst="rect">
              <a:avLst/>
            </a:prstGeom>
          </p:spPr>
        </p:pic>
      </p:grpSp>
      <p:grpSp>
        <p:nvGrpSpPr>
          <p:cNvPr id="11" name="object 11"/>
          <p:cNvGrpSpPr/>
          <p:nvPr/>
        </p:nvGrpSpPr>
        <p:grpSpPr>
          <a:xfrm>
            <a:off x="838200" y="3694182"/>
            <a:ext cx="10516235" cy="414655"/>
            <a:chOff x="838200" y="3694182"/>
            <a:chExt cx="10516235" cy="414655"/>
          </a:xfrm>
        </p:grpSpPr>
        <p:sp>
          <p:nvSpPr>
            <p:cNvPr id="12" name="object 12"/>
            <p:cNvSpPr/>
            <p:nvPr/>
          </p:nvSpPr>
          <p:spPr>
            <a:xfrm>
              <a:off x="838200" y="3694182"/>
              <a:ext cx="10516235" cy="414655"/>
            </a:xfrm>
            <a:custGeom>
              <a:avLst/>
              <a:gdLst/>
              <a:ahLst/>
              <a:cxnLst/>
              <a:rect l="l" t="t" r="r" b="b"/>
              <a:pathLst>
                <a:path w="10516235" h="414654">
                  <a:moveTo>
                    <a:pt x="10474159" y="0"/>
                  </a:moveTo>
                  <a:lnTo>
                    <a:pt x="41452" y="0"/>
                  </a:lnTo>
                  <a:lnTo>
                    <a:pt x="25321" y="3256"/>
                  </a:lnTo>
                  <a:lnTo>
                    <a:pt x="12144" y="12139"/>
                  </a:lnTo>
                  <a:lnTo>
                    <a:pt x="3258" y="25315"/>
                  </a:lnTo>
                  <a:lnTo>
                    <a:pt x="0" y="41452"/>
                  </a:lnTo>
                  <a:lnTo>
                    <a:pt x="0" y="373062"/>
                  </a:lnTo>
                  <a:lnTo>
                    <a:pt x="3258" y="389201"/>
                  </a:lnTo>
                  <a:lnTo>
                    <a:pt x="12144" y="402382"/>
                  </a:lnTo>
                  <a:lnTo>
                    <a:pt x="25321" y="411269"/>
                  </a:lnTo>
                  <a:lnTo>
                    <a:pt x="41452" y="414528"/>
                  </a:lnTo>
                  <a:lnTo>
                    <a:pt x="10474147" y="414528"/>
                  </a:lnTo>
                  <a:lnTo>
                    <a:pt x="10512343" y="389212"/>
                  </a:lnTo>
                  <a:lnTo>
                    <a:pt x="10515612" y="41452"/>
                  </a:lnTo>
                  <a:lnTo>
                    <a:pt x="10512353" y="25315"/>
                  </a:lnTo>
                  <a:lnTo>
                    <a:pt x="10503468" y="12139"/>
                  </a:lnTo>
                  <a:lnTo>
                    <a:pt x="10490291" y="3256"/>
                  </a:lnTo>
                  <a:lnTo>
                    <a:pt x="10474159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06927" y="3814403"/>
              <a:ext cx="164741" cy="177836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1386906" y="1501420"/>
            <a:ext cx="9751695" cy="272669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123825">
              <a:lnSpc>
                <a:spcPts val="1970"/>
              </a:lnSpc>
              <a:spcBef>
                <a:spcPts val="325"/>
              </a:spcBef>
            </a:pPr>
            <a:r>
              <a:rPr sz="1800" dirty="0">
                <a:latin typeface="Calibri"/>
                <a:cs typeface="Calibri"/>
              </a:rPr>
              <a:t>LAS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has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committed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panel,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motivated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helping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vulnerable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clients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pursuit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justice,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giving </a:t>
            </a:r>
            <a:r>
              <a:rPr sz="1800" dirty="0">
                <a:latin typeface="Calibri"/>
                <a:cs typeface="Calibri"/>
              </a:rPr>
              <a:t>back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community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while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making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living.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Panel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members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are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proud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provide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LAS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referral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services.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30"/>
              </a:spcBef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Panel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members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are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most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satisfied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with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LAS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management/staff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service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types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cases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referred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95"/>
              </a:spcBef>
            </a:pPr>
            <a:endParaRPr sz="1800">
              <a:latin typeface="Calibri"/>
              <a:cs typeface="Calibri"/>
            </a:endParaRPr>
          </a:p>
          <a:p>
            <a:pPr marL="12700" marR="499745">
              <a:lnSpc>
                <a:spcPts val="1970"/>
              </a:lnSpc>
            </a:pPr>
            <a:r>
              <a:rPr sz="1800" spc="-10" dirty="0">
                <a:latin typeface="Calibri"/>
                <a:cs typeface="Calibri"/>
              </a:rPr>
              <a:t>LAS’s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panel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members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do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not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believe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they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are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compensated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fairly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recognized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for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value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panel members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bring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ts val="1970"/>
              </a:lnSpc>
              <a:spcBef>
                <a:spcPts val="1675"/>
              </a:spcBef>
            </a:pPr>
            <a:r>
              <a:rPr sz="1800" dirty="0">
                <a:latin typeface="Calibri"/>
                <a:cs typeface="Calibri"/>
              </a:rPr>
              <a:t>Panel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members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are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dissatisfied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(rating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less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than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75%)</a:t>
            </a:r>
            <a:r>
              <a:rPr sz="1800" spc="3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with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timeliness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of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payments,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billing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process, </a:t>
            </a:r>
            <a:r>
              <a:rPr sz="1800" dirty="0">
                <a:latin typeface="Calibri"/>
                <a:cs typeface="Calibri"/>
              </a:rPr>
              <a:t>practice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management</a:t>
            </a:r>
            <a:r>
              <a:rPr sz="1800" spc="-8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support,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recognition,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and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tariff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838200" y="4407408"/>
            <a:ext cx="10515600" cy="1426845"/>
            <a:chOff x="838200" y="4407408"/>
            <a:chExt cx="10515600" cy="1426845"/>
          </a:xfrm>
        </p:grpSpPr>
        <p:sp>
          <p:nvSpPr>
            <p:cNvPr id="16" name="object 16"/>
            <p:cNvSpPr/>
            <p:nvPr/>
          </p:nvSpPr>
          <p:spPr>
            <a:xfrm>
              <a:off x="838200" y="4407408"/>
              <a:ext cx="10515600" cy="1426845"/>
            </a:xfrm>
            <a:custGeom>
              <a:avLst/>
              <a:gdLst/>
              <a:ahLst/>
              <a:cxnLst/>
              <a:rect l="l" t="t" r="r" b="b"/>
              <a:pathLst>
                <a:path w="10515600" h="1426845">
                  <a:moveTo>
                    <a:pt x="10372953" y="0"/>
                  </a:moveTo>
                  <a:lnTo>
                    <a:pt x="142646" y="0"/>
                  </a:lnTo>
                  <a:lnTo>
                    <a:pt x="97560" y="7272"/>
                  </a:lnTo>
                  <a:lnTo>
                    <a:pt x="58402" y="27523"/>
                  </a:lnTo>
                  <a:lnTo>
                    <a:pt x="27523" y="58402"/>
                  </a:lnTo>
                  <a:lnTo>
                    <a:pt x="7272" y="97560"/>
                  </a:lnTo>
                  <a:lnTo>
                    <a:pt x="0" y="142646"/>
                  </a:lnTo>
                  <a:lnTo>
                    <a:pt x="0" y="1283817"/>
                  </a:lnTo>
                  <a:lnTo>
                    <a:pt x="7272" y="1328903"/>
                  </a:lnTo>
                  <a:lnTo>
                    <a:pt x="27523" y="1368061"/>
                  </a:lnTo>
                  <a:lnTo>
                    <a:pt x="58402" y="1398940"/>
                  </a:lnTo>
                  <a:lnTo>
                    <a:pt x="97560" y="1419191"/>
                  </a:lnTo>
                  <a:lnTo>
                    <a:pt x="142646" y="1426464"/>
                  </a:lnTo>
                  <a:lnTo>
                    <a:pt x="10372953" y="1426464"/>
                  </a:lnTo>
                  <a:lnTo>
                    <a:pt x="10418039" y="1419191"/>
                  </a:lnTo>
                  <a:lnTo>
                    <a:pt x="10457197" y="1398940"/>
                  </a:lnTo>
                  <a:lnTo>
                    <a:pt x="10488076" y="1368061"/>
                  </a:lnTo>
                  <a:lnTo>
                    <a:pt x="10508327" y="1328903"/>
                  </a:lnTo>
                  <a:lnTo>
                    <a:pt x="10515600" y="1283817"/>
                  </a:lnTo>
                  <a:lnTo>
                    <a:pt x="10515600" y="142646"/>
                  </a:lnTo>
                  <a:lnTo>
                    <a:pt x="10508327" y="97560"/>
                  </a:lnTo>
                  <a:lnTo>
                    <a:pt x="10488076" y="58402"/>
                  </a:lnTo>
                  <a:lnTo>
                    <a:pt x="10457197" y="27523"/>
                  </a:lnTo>
                  <a:lnTo>
                    <a:pt x="10418039" y="7272"/>
                  </a:lnTo>
                  <a:lnTo>
                    <a:pt x="10372953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99204" y="5038351"/>
              <a:ext cx="177611" cy="165862"/>
            </a:xfrm>
            <a:prstGeom prst="rect">
              <a:avLst/>
            </a:prstGeom>
          </p:spPr>
        </p:pic>
      </p:grpSp>
      <p:sp>
        <p:nvSpPr>
          <p:cNvPr id="18" name="object 18"/>
          <p:cNvSpPr txBox="1"/>
          <p:nvPr/>
        </p:nvSpPr>
        <p:spPr>
          <a:xfrm>
            <a:off x="1386906" y="4896649"/>
            <a:ext cx="4335145" cy="54991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5080">
              <a:lnSpc>
                <a:spcPts val="1970"/>
              </a:lnSpc>
              <a:spcBef>
                <a:spcPts val="325"/>
              </a:spcBef>
            </a:pPr>
            <a:r>
              <a:rPr sz="1800" dirty="0">
                <a:latin typeface="Calibri"/>
                <a:cs typeface="Calibri"/>
              </a:rPr>
              <a:t>Panel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members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would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like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LAS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to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70C0"/>
                </a:solidFill>
                <a:latin typeface="Calibri"/>
                <a:cs typeface="Calibri"/>
              </a:rPr>
              <a:t>prioritize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following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4940">
              <a:lnSpc>
                <a:spcPts val="1270"/>
              </a:lnSpc>
            </a:pPr>
            <a:fld id="{81D60167-4931-47E6-BA6A-407CBD079E47}" type="slidenum">
              <a:rPr spc="-50" dirty="0"/>
              <a:t>3</a:t>
            </a:fld>
            <a:endParaRPr spc="-50" dirty="0"/>
          </a:p>
        </p:txBody>
      </p:sp>
      <p:sp>
        <p:nvSpPr>
          <p:cNvPr id="19" name="object 19"/>
          <p:cNvSpPr txBox="1"/>
          <p:nvPr/>
        </p:nvSpPr>
        <p:spPr>
          <a:xfrm>
            <a:off x="6118926" y="4360370"/>
            <a:ext cx="4425315" cy="15767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126615">
              <a:lnSpc>
                <a:spcPct val="127099"/>
              </a:lnSpc>
              <a:spcBef>
                <a:spcPts val="100"/>
              </a:spcBef>
            </a:pPr>
            <a:r>
              <a:rPr sz="1400" spc="-10" dirty="0">
                <a:latin typeface="Calibri"/>
                <a:cs typeface="Calibri"/>
              </a:rPr>
              <a:t>increase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the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hourly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tariff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increase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hours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for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complex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files</a:t>
            </a:r>
            <a:endParaRPr sz="1400" dirty="0">
              <a:latin typeface="Calibri"/>
              <a:cs typeface="Calibri"/>
            </a:endParaRPr>
          </a:p>
          <a:p>
            <a:pPr marL="12700" marR="5080">
              <a:lnSpc>
                <a:spcPts val="1540"/>
              </a:lnSpc>
              <a:spcBef>
                <a:spcPts val="620"/>
              </a:spcBef>
            </a:pPr>
            <a:r>
              <a:rPr sz="1400" dirty="0">
                <a:latin typeface="Calibri"/>
                <a:cs typeface="Calibri"/>
              </a:rPr>
              <a:t>reduce </a:t>
            </a:r>
            <a:r>
              <a:rPr sz="1400" spc="-10" dirty="0">
                <a:latin typeface="Calibri"/>
                <a:cs typeface="Calibri"/>
              </a:rPr>
              <a:t>administrivia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(simplify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policies/processes,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exceptional circumstances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requests,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billing,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authorizations)</a:t>
            </a:r>
            <a:endParaRPr sz="1400" dirty="0">
              <a:latin typeface="Calibri"/>
              <a:cs typeface="Calibri"/>
            </a:endParaRPr>
          </a:p>
          <a:p>
            <a:pPr marL="12700" marR="1965960">
              <a:lnSpc>
                <a:spcPts val="2140"/>
              </a:lnSpc>
              <a:spcBef>
                <a:spcPts val="60"/>
              </a:spcBef>
            </a:pPr>
            <a:r>
              <a:rPr sz="1400" spc="-20" dirty="0">
                <a:latin typeface="Calibri"/>
                <a:cs typeface="Calibri"/>
              </a:rPr>
              <a:t>pre-</a:t>
            </a:r>
            <a:r>
              <a:rPr sz="1400" spc="-10" dirty="0">
                <a:latin typeface="Calibri"/>
                <a:cs typeface="Calibri"/>
              </a:rPr>
              <a:t>approve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budgets</a:t>
            </a:r>
            <a:r>
              <a:rPr sz="1400" dirty="0">
                <a:latin typeface="Calibri"/>
                <a:cs typeface="Calibri"/>
              </a:rPr>
              <a:t> for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big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cases </a:t>
            </a:r>
            <a:r>
              <a:rPr sz="1400" dirty="0">
                <a:latin typeface="Calibri"/>
                <a:cs typeface="Calibri"/>
              </a:rPr>
              <a:t>speed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up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payments</a:t>
            </a:r>
            <a:endParaRPr sz="1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157581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78306" y="414126"/>
            <a:ext cx="10134111" cy="643893"/>
          </a:xfrm>
          <a:prstGeom prst="rect">
            <a:avLst/>
          </a:prstGeom>
        </p:spPr>
        <p:txBody>
          <a:bodyPr vert="horz" wrap="square" lIns="0" tIns="73786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00" b="0" spc="-20" dirty="0">
                <a:solidFill>
                  <a:srgbClr val="FFFFFF"/>
                </a:solidFill>
                <a:latin typeface="Calibri Light"/>
                <a:cs typeface="Calibri Light"/>
              </a:rPr>
              <a:t>What</a:t>
            </a:r>
            <a:r>
              <a:rPr sz="3700" b="0" spc="-14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700" b="0" dirty="0">
                <a:solidFill>
                  <a:srgbClr val="FFFFFF"/>
                </a:solidFill>
                <a:latin typeface="Calibri Light"/>
                <a:cs typeface="Calibri Light"/>
              </a:rPr>
              <a:t>do</a:t>
            </a:r>
            <a:r>
              <a:rPr sz="3700" b="0" spc="-15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700" b="0" dirty="0">
                <a:solidFill>
                  <a:srgbClr val="FFFFFF"/>
                </a:solidFill>
                <a:latin typeface="Calibri Light"/>
                <a:cs typeface="Calibri Light"/>
              </a:rPr>
              <a:t>you</a:t>
            </a:r>
            <a:r>
              <a:rPr sz="3700" b="0" spc="-15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700" b="0" spc="-10" dirty="0">
                <a:solidFill>
                  <a:srgbClr val="FFFFFF"/>
                </a:solidFill>
                <a:latin typeface="Calibri Light"/>
                <a:cs typeface="Calibri Light"/>
              </a:rPr>
              <a:t>most</a:t>
            </a:r>
            <a:r>
              <a:rPr sz="3700" b="0" spc="-15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700" b="0" spc="-10" dirty="0">
                <a:solidFill>
                  <a:srgbClr val="FFFFFF"/>
                </a:solidFill>
                <a:latin typeface="Calibri Light"/>
                <a:cs typeface="Calibri Light"/>
              </a:rPr>
              <a:t>value</a:t>
            </a:r>
            <a:r>
              <a:rPr sz="3700" b="0" spc="-17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700" b="0" dirty="0">
                <a:solidFill>
                  <a:srgbClr val="FFFFFF"/>
                </a:solidFill>
                <a:latin typeface="Calibri Light"/>
                <a:cs typeface="Calibri Light"/>
              </a:rPr>
              <a:t>and</a:t>
            </a:r>
            <a:r>
              <a:rPr sz="3700" b="0" spc="-15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700" b="0" spc="-20" dirty="0">
                <a:solidFill>
                  <a:srgbClr val="FFFFFF"/>
                </a:solidFill>
                <a:latin typeface="Calibri Light"/>
                <a:cs typeface="Calibri Light"/>
              </a:rPr>
              <a:t>want</a:t>
            </a:r>
            <a:r>
              <a:rPr sz="3700" b="0" spc="-13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700" b="0" dirty="0">
                <a:solidFill>
                  <a:srgbClr val="FFFFFF"/>
                </a:solidFill>
                <a:latin typeface="Calibri Light"/>
                <a:cs typeface="Calibri Light"/>
              </a:rPr>
              <a:t>LAS</a:t>
            </a:r>
            <a:r>
              <a:rPr sz="3700" b="0" spc="-14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700" b="0" dirty="0">
                <a:solidFill>
                  <a:srgbClr val="FFFFFF"/>
                </a:solidFill>
                <a:latin typeface="Calibri Light"/>
                <a:cs typeface="Calibri Light"/>
              </a:rPr>
              <a:t>to</a:t>
            </a:r>
            <a:r>
              <a:rPr sz="3700" b="0" spc="-15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3700" b="0" spc="-10" dirty="0">
                <a:solidFill>
                  <a:srgbClr val="FFFFFF"/>
                </a:solidFill>
                <a:latin typeface="Calibri Light"/>
                <a:cs typeface="Calibri Light"/>
              </a:rPr>
              <a:t>prioritize?</a:t>
            </a:r>
            <a:endParaRPr sz="3700" dirty="0">
              <a:latin typeface="Calibri Light"/>
              <a:cs typeface="Calibri Ligh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32816" y="1655051"/>
            <a:ext cx="11326495" cy="4764405"/>
            <a:chOff x="432816" y="1655051"/>
            <a:chExt cx="11326495" cy="476440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2816" y="1655064"/>
              <a:ext cx="11326368" cy="476402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21251" y="1655064"/>
              <a:ext cx="2257043" cy="266090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15156" y="2314955"/>
              <a:ext cx="2799575" cy="224789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15156" y="3759707"/>
              <a:ext cx="2784347" cy="2590799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449067" y="3758183"/>
              <a:ext cx="2959607" cy="265938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82508" y="3764279"/>
              <a:ext cx="2790431" cy="2243315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73364" y="2875788"/>
              <a:ext cx="2799575" cy="1621523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862340" y="2083307"/>
              <a:ext cx="2609075" cy="2226563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439923" y="1655051"/>
              <a:ext cx="2025395" cy="2659380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192780" y="1655064"/>
              <a:ext cx="1264919" cy="2660903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4194191" y="1794976"/>
              <a:ext cx="1711960" cy="2242185"/>
            </a:xfrm>
            <a:custGeom>
              <a:avLst/>
              <a:gdLst/>
              <a:ahLst/>
              <a:cxnLst/>
              <a:rect l="l" t="t" r="r" b="b"/>
              <a:pathLst>
                <a:path w="1711960" h="2242185">
                  <a:moveTo>
                    <a:pt x="0" y="0"/>
                  </a:moveTo>
                  <a:lnTo>
                    <a:pt x="0" y="2241892"/>
                  </a:lnTo>
                  <a:lnTo>
                    <a:pt x="1711337" y="793648"/>
                  </a:lnTo>
                  <a:lnTo>
                    <a:pt x="1679017" y="756297"/>
                  </a:lnTo>
                  <a:lnTo>
                    <a:pt x="1645963" y="719753"/>
                  </a:lnTo>
                  <a:lnTo>
                    <a:pt x="1612189" y="684022"/>
                  </a:lnTo>
                  <a:lnTo>
                    <a:pt x="1577713" y="649111"/>
                  </a:lnTo>
                  <a:lnTo>
                    <a:pt x="1542549" y="615029"/>
                  </a:lnTo>
                  <a:lnTo>
                    <a:pt x="1506713" y="581782"/>
                  </a:lnTo>
                  <a:lnTo>
                    <a:pt x="1470221" y="549377"/>
                  </a:lnTo>
                  <a:lnTo>
                    <a:pt x="1433089" y="517821"/>
                  </a:lnTo>
                  <a:lnTo>
                    <a:pt x="1395331" y="487123"/>
                  </a:lnTo>
                  <a:lnTo>
                    <a:pt x="1356964" y="457289"/>
                  </a:lnTo>
                  <a:lnTo>
                    <a:pt x="1318003" y="428326"/>
                  </a:lnTo>
                  <a:lnTo>
                    <a:pt x="1278464" y="400242"/>
                  </a:lnTo>
                  <a:lnTo>
                    <a:pt x="1238362" y="373043"/>
                  </a:lnTo>
                  <a:lnTo>
                    <a:pt x="1197713" y="346738"/>
                  </a:lnTo>
                  <a:lnTo>
                    <a:pt x="1156533" y="321333"/>
                  </a:lnTo>
                  <a:lnTo>
                    <a:pt x="1114837" y="296836"/>
                  </a:lnTo>
                  <a:lnTo>
                    <a:pt x="1072641" y="273253"/>
                  </a:lnTo>
                  <a:lnTo>
                    <a:pt x="1029960" y="250593"/>
                  </a:lnTo>
                  <a:lnTo>
                    <a:pt x="986811" y="228861"/>
                  </a:lnTo>
                  <a:lnTo>
                    <a:pt x="943208" y="208067"/>
                  </a:lnTo>
                  <a:lnTo>
                    <a:pt x="899167" y="188216"/>
                  </a:lnTo>
                  <a:lnTo>
                    <a:pt x="854705" y="169316"/>
                  </a:lnTo>
                  <a:lnTo>
                    <a:pt x="809836" y="151374"/>
                  </a:lnTo>
                  <a:lnTo>
                    <a:pt x="764576" y="134398"/>
                  </a:lnTo>
                  <a:lnTo>
                    <a:pt x="718940" y="118395"/>
                  </a:lnTo>
                  <a:lnTo>
                    <a:pt x="672946" y="103372"/>
                  </a:lnTo>
                  <a:lnTo>
                    <a:pt x="626607" y="89336"/>
                  </a:lnTo>
                  <a:lnTo>
                    <a:pt x="579940" y="76294"/>
                  </a:lnTo>
                  <a:lnTo>
                    <a:pt x="532959" y="64254"/>
                  </a:lnTo>
                  <a:lnTo>
                    <a:pt x="485682" y="53223"/>
                  </a:lnTo>
                  <a:lnTo>
                    <a:pt x="438123" y="43208"/>
                  </a:lnTo>
                  <a:lnTo>
                    <a:pt x="390299" y="34217"/>
                  </a:lnTo>
                  <a:lnTo>
                    <a:pt x="342224" y="26257"/>
                  </a:lnTo>
                  <a:lnTo>
                    <a:pt x="293914" y="19334"/>
                  </a:lnTo>
                  <a:lnTo>
                    <a:pt x="245385" y="13456"/>
                  </a:lnTo>
                  <a:lnTo>
                    <a:pt x="196652" y="8631"/>
                  </a:lnTo>
                  <a:lnTo>
                    <a:pt x="147732" y="4866"/>
                  </a:lnTo>
                  <a:lnTo>
                    <a:pt x="98639" y="2167"/>
                  </a:lnTo>
                  <a:lnTo>
                    <a:pt x="49390" y="5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194187" y="2588624"/>
              <a:ext cx="2242185" cy="1701800"/>
            </a:xfrm>
            <a:custGeom>
              <a:avLst/>
              <a:gdLst/>
              <a:ahLst/>
              <a:cxnLst/>
              <a:rect l="l" t="t" r="r" b="b"/>
              <a:pathLst>
                <a:path w="2242185" h="1701800">
                  <a:moveTo>
                    <a:pt x="1711337" y="0"/>
                  </a:moveTo>
                  <a:lnTo>
                    <a:pt x="0" y="1448244"/>
                  </a:lnTo>
                  <a:lnTo>
                    <a:pt x="2227567" y="1701253"/>
                  </a:lnTo>
                  <a:lnTo>
                    <a:pt x="2232660" y="1651470"/>
                  </a:lnTo>
                  <a:lnTo>
                    <a:pt x="2236634" y="1601696"/>
                  </a:lnTo>
                  <a:lnTo>
                    <a:pt x="2239494" y="1551950"/>
                  </a:lnTo>
                  <a:lnTo>
                    <a:pt x="2241246" y="1502249"/>
                  </a:lnTo>
                  <a:lnTo>
                    <a:pt x="2241894" y="1452610"/>
                  </a:lnTo>
                  <a:lnTo>
                    <a:pt x="2241444" y="1403050"/>
                  </a:lnTo>
                  <a:lnTo>
                    <a:pt x="2239901" y="1353587"/>
                  </a:lnTo>
                  <a:lnTo>
                    <a:pt x="2237271" y="1304238"/>
                  </a:lnTo>
                  <a:lnTo>
                    <a:pt x="2233558" y="1255019"/>
                  </a:lnTo>
                  <a:lnTo>
                    <a:pt x="2228768" y="1205949"/>
                  </a:lnTo>
                  <a:lnTo>
                    <a:pt x="2222906" y="1157044"/>
                  </a:lnTo>
                  <a:lnTo>
                    <a:pt x="2215977" y="1108321"/>
                  </a:lnTo>
                  <a:lnTo>
                    <a:pt x="2207987" y="1059799"/>
                  </a:lnTo>
                  <a:lnTo>
                    <a:pt x="2198940" y="1011494"/>
                  </a:lnTo>
                  <a:lnTo>
                    <a:pt x="2188842" y="963422"/>
                  </a:lnTo>
                  <a:lnTo>
                    <a:pt x="2177698" y="915603"/>
                  </a:lnTo>
                  <a:lnTo>
                    <a:pt x="2165514" y="868052"/>
                  </a:lnTo>
                  <a:lnTo>
                    <a:pt x="2152294" y="820787"/>
                  </a:lnTo>
                  <a:lnTo>
                    <a:pt x="2138044" y="773826"/>
                  </a:lnTo>
                  <a:lnTo>
                    <a:pt x="2122769" y="727184"/>
                  </a:lnTo>
                  <a:lnTo>
                    <a:pt x="2106475" y="680881"/>
                  </a:lnTo>
                  <a:lnTo>
                    <a:pt x="2089166" y="634932"/>
                  </a:lnTo>
                  <a:lnTo>
                    <a:pt x="2070847" y="589355"/>
                  </a:lnTo>
                  <a:lnTo>
                    <a:pt x="2051524" y="544168"/>
                  </a:lnTo>
                  <a:lnTo>
                    <a:pt x="2031203" y="499387"/>
                  </a:lnTo>
                  <a:lnTo>
                    <a:pt x="2009888" y="455031"/>
                  </a:lnTo>
                  <a:lnTo>
                    <a:pt x="1987585" y="411115"/>
                  </a:lnTo>
                  <a:lnTo>
                    <a:pt x="1964298" y="367657"/>
                  </a:lnTo>
                  <a:lnTo>
                    <a:pt x="1940033" y="324675"/>
                  </a:lnTo>
                  <a:lnTo>
                    <a:pt x="1914796" y="282185"/>
                  </a:lnTo>
                  <a:lnTo>
                    <a:pt x="1888591" y="240205"/>
                  </a:lnTo>
                  <a:lnTo>
                    <a:pt x="1861424" y="198753"/>
                  </a:lnTo>
                  <a:lnTo>
                    <a:pt x="1833300" y="157844"/>
                  </a:lnTo>
                  <a:lnTo>
                    <a:pt x="1804224" y="117498"/>
                  </a:lnTo>
                  <a:lnTo>
                    <a:pt x="1774201" y="77730"/>
                  </a:lnTo>
                  <a:lnTo>
                    <a:pt x="1743237" y="38558"/>
                  </a:lnTo>
                  <a:lnTo>
                    <a:pt x="1711337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194190" y="4036866"/>
              <a:ext cx="2227580" cy="2038350"/>
            </a:xfrm>
            <a:custGeom>
              <a:avLst/>
              <a:gdLst/>
              <a:ahLst/>
              <a:cxnLst/>
              <a:rect l="l" t="t" r="r" b="b"/>
              <a:pathLst>
                <a:path w="2227579" h="2038350">
                  <a:moveTo>
                    <a:pt x="0" y="0"/>
                  </a:moveTo>
                  <a:lnTo>
                    <a:pt x="934681" y="2037753"/>
                  </a:lnTo>
                  <a:lnTo>
                    <a:pt x="979938" y="2016382"/>
                  </a:lnTo>
                  <a:lnTo>
                    <a:pt x="1024578" y="1994076"/>
                  </a:lnTo>
                  <a:lnTo>
                    <a:pt x="1068591" y="1970848"/>
                  </a:lnTo>
                  <a:lnTo>
                    <a:pt x="1111966" y="1946714"/>
                  </a:lnTo>
                  <a:lnTo>
                    <a:pt x="1154693" y="1921687"/>
                  </a:lnTo>
                  <a:lnTo>
                    <a:pt x="1196762" y="1895782"/>
                  </a:lnTo>
                  <a:lnTo>
                    <a:pt x="1238162" y="1869012"/>
                  </a:lnTo>
                  <a:lnTo>
                    <a:pt x="1278883" y="1841393"/>
                  </a:lnTo>
                  <a:lnTo>
                    <a:pt x="1318916" y="1812937"/>
                  </a:lnTo>
                  <a:lnTo>
                    <a:pt x="1358248" y="1783660"/>
                  </a:lnTo>
                  <a:lnTo>
                    <a:pt x="1396871" y="1753576"/>
                  </a:lnTo>
                  <a:lnTo>
                    <a:pt x="1434774" y="1722699"/>
                  </a:lnTo>
                  <a:lnTo>
                    <a:pt x="1471947" y="1691043"/>
                  </a:lnTo>
                  <a:lnTo>
                    <a:pt x="1508378" y="1658622"/>
                  </a:lnTo>
                  <a:lnTo>
                    <a:pt x="1544059" y="1625451"/>
                  </a:lnTo>
                  <a:lnTo>
                    <a:pt x="1578978" y="1591544"/>
                  </a:lnTo>
                  <a:lnTo>
                    <a:pt x="1613126" y="1556916"/>
                  </a:lnTo>
                  <a:lnTo>
                    <a:pt x="1646491" y="1521579"/>
                  </a:lnTo>
                  <a:lnTo>
                    <a:pt x="1679065" y="1485549"/>
                  </a:lnTo>
                  <a:lnTo>
                    <a:pt x="1710835" y="1448840"/>
                  </a:lnTo>
                  <a:lnTo>
                    <a:pt x="1741793" y="1411466"/>
                  </a:lnTo>
                  <a:lnTo>
                    <a:pt x="1771927" y="1373442"/>
                  </a:lnTo>
                  <a:lnTo>
                    <a:pt x="1801228" y="1334781"/>
                  </a:lnTo>
                  <a:lnTo>
                    <a:pt x="1829685" y="1295498"/>
                  </a:lnTo>
                  <a:lnTo>
                    <a:pt x="1857288" y="1255607"/>
                  </a:lnTo>
                  <a:lnTo>
                    <a:pt x="1884026" y="1215122"/>
                  </a:lnTo>
                  <a:lnTo>
                    <a:pt x="1909890" y="1174058"/>
                  </a:lnTo>
                  <a:lnTo>
                    <a:pt x="1934868" y="1132428"/>
                  </a:lnTo>
                  <a:lnTo>
                    <a:pt x="1958951" y="1090248"/>
                  </a:lnTo>
                  <a:lnTo>
                    <a:pt x="1982129" y="1047530"/>
                  </a:lnTo>
                  <a:lnTo>
                    <a:pt x="2004390" y="1004291"/>
                  </a:lnTo>
                  <a:lnTo>
                    <a:pt x="2025724" y="960542"/>
                  </a:lnTo>
                  <a:lnTo>
                    <a:pt x="2046122" y="916300"/>
                  </a:lnTo>
                  <a:lnTo>
                    <a:pt x="2065574" y="871578"/>
                  </a:lnTo>
                  <a:lnTo>
                    <a:pt x="2084067" y="826391"/>
                  </a:lnTo>
                  <a:lnTo>
                    <a:pt x="2101593" y="780752"/>
                  </a:lnTo>
                  <a:lnTo>
                    <a:pt x="2118141" y="734676"/>
                  </a:lnTo>
                  <a:lnTo>
                    <a:pt x="2133701" y="688177"/>
                  </a:lnTo>
                  <a:lnTo>
                    <a:pt x="2148263" y="641270"/>
                  </a:lnTo>
                  <a:lnTo>
                    <a:pt x="2161815" y="593968"/>
                  </a:lnTo>
                  <a:lnTo>
                    <a:pt x="2174348" y="546286"/>
                  </a:lnTo>
                  <a:lnTo>
                    <a:pt x="2185852" y="498238"/>
                  </a:lnTo>
                  <a:lnTo>
                    <a:pt x="2196316" y="449839"/>
                  </a:lnTo>
                  <a:lnTo>
                    <a:pt x="2205730" y="401102"/>
                  </a:lnTo>
                  <a:lnTo>
                    <a:pt x="2214083" y="352042"/>
                  </a:lnTo>
                  <a:lnTo>
                    <a:pt x="2221365" y="302673"/>
                  </a:lnTo>
                  <a:lnTo>
                    <a:pt x="2227567" y="2530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729294" y="4036865"/>
              <a:ext cx="2399665" cy="2242185"/>
            </a:xfrm>
            <a:custGeom>
              <a:avLst/>
              <a:gdLst/>
              <a:ahLst/>
              <a:cxnLst/>
              <a:rect l="l" t="t" r="r" b="b"/>
              <a:pathLst>
                <a:path w="2399665" h="2242185">
                  <a:moveTo>
                    <a:pt x="1464894" y="0"/>
                  </a:moveTo>
                  <a:lnTo>
                    <a:pt x="0" y="1697100"/>
                  </a:lnTo>
                  <a:lnTo>
                    <a:pt x="37888" y="1729085"/>
                  </a:lnTo>
                  <a:lnTo>
                    <a:pt x="76345" y="1760126"/>
                  </a:lnTo>
                  <a:lnTo>
                    <a:pt x="115352" y="1790222"/>
                  </a:lnTo>
                  <a:lnTo>
                    <a:pt x="154893" y="1819371"/>
                  </a:lnTo>
                  <a:lnTo>
                    <a:pt x="194952" y="1847570"/>
                  </a:lnTo>
                  <a:lnTo>
                    <a:pt x="235511" y="1874817"/>
                  </a:lnTo>
                  <a:lnTo>
                    <a:pt x="276555" y="1901110"/>
                  </a:lnTo>
                  <a:lnTo>
                    <a:pt x="318066" y="1926445"/>
                  </a:lnTo>
                  <a:lnTo>
                    <a:pt x="360027" y="1950821"/>
                  </a:lnTo>
                  <a:lnTo>
                    <a:pt x="402423" y="1974235"/>
                  </a:lnTo>
                  <a:lnTo>
                    <a:pt x="445236" y="1996686"/>
                  </a:lnTo>
                  <a:lnTo>
                    <a:pt x="488450" y="2018170"/>
                  </a:lnTo>
                  <a:lnTo>
                    <a:pt x="532048" y="2038685"/>
                  </a:lnTo>
                  <a:lnTo>
                    <a:pt x="576014" y="2058229"/>
                  </a:lnTo>
                  <a:lnTo>
                    <a:pt x="620330" y="2076800"/>
                  </a:lnTo>
                  <a:lnTo>
                    <a:pt x="664980" y="2094395"/>
                  </a:lnTo>
                  <a:lnTo>
                    <a:pt x="709948" y="2111011"/>
                  </a:lnTo>
                  <a:lnTo>
                    <a:pt x="755217" y="2126647"/>
                  </a:lnTo>
                  <a:lnTo>
                    <a:pt x="800769" y="2141300"/>
                  </a:lnTo>
                  <a:lnTo>
                    <a:pt x="846589" y="2154968"/>
                  </a:lnTo>
                  <a:lnTo>
                    <a:pt x="892660" y="2167648"/>
                  </a:lnTo>
                  <a:lnTo>
                    <a:pt x="938965" y="2179338"/>
                  </a:lnTo>
                  <a:lnTo>
                    <a:pt x="985487" y="2190036"/>
                  </a:lnTo>
                  <a:lnTo>
                    <a:pt x="1032210" y="2199738"/>
                  </a:lnTo>
                  <a:lnTo>
                    <a:pt x="1079117" y="2208444"/>
                  </a:lnTo>
                  <a:lnTo>
                    <a:pt x="1126191" y="2216150"/>
                  </a:lnTo>
                  <a:lnTo>
                    <a:pt x="1173416" y="2222854"/>
                  </a:lnTo>
                  <a:lnTo>
                    <a:pt x="1220776" y="2228554"/>
                  </a:lnTo>
                  <a:lnTo>
                    <a:pt x="1268252" y="2233248"/>
                  </a:lnTo>
                  <a:lnTo>
                    <a:pt x="1315830" y="2236932"/>
                  </a:lnTo>
                  <a:lnTo>
                    <a:pt x="1363491" y="2239605"/>
                  </a:lnTo>
                  <a:lnTo>
                    <a:pt x="1411220" y="2241265"/>
                  </a:lnTo>
                  <a:lnTo>
                    <a:pt x="1458999" y="2241908"/>
                  </a:lnTo>
                  <a:lnTo>
                    <a:pt x="1506813" y="2241533"/>
                  </a:lnTo>
                  <a:lnTo>
                    <a:pt x="1554644" y="2240137"/>
                  </a:lnTo>
                  <a:lnTo>
                    <a:pt x="1602476" y="2237718"/>
                  </a:lnTo>
                  <a:lnTo>
                    <a:pt x="1650292" y="2234273"/>
                  </a:lnTo>
                  <a:lnTo>
                    <a:pt x="1698075" y="2229800"/>
                  </a:lnTo>
                  <a:lnTo>
                    <a:pt x="1745809" y="2224297"/>
                  </a:lnTo>
                  <a:lnTo>
                    <a:pt x="1793477" y="2217762"/>
                  </a:lnTo>
                  <a:lnTo>
                    <a:pt x="1841062" y="2210191"/>
                  </a:lnTo>
                  <a:lnTo>
                    <a:pt x="1888548" y="2201583"/>
                  </a:lnTo>
                  <a:lnTo>
                    <a:pt x="1935918" y="2191936"/>
                  </a:lnTo>
                  <a:lnTo>
                    <a:pt x="1983156" y="2181246"/>
                  </a:lnTo>
                  <a:lnTo>
                    <a:pt x="2030244" y="2169512"/>
                  </a:lnTo>
                  <a:lnTo>
                    <a:pt x="2077166" y="2156730"/>
                  </a:lnTo>
                  <a:lnTo>
                    <a:pt x="2123906" y="2142900"/>
                  </a:lnTo>
                  <a:lnTo>
                    <a:pt x="2170446" y="2128018"/>
                  </a:lnTo>
                  <a:lnTo>
                    <a:pt x="2216771" y="2112083"/>
                  </a:lnTo>
                  <a:lnTo>
                    <a:pt x="2262863" y="2095090"/>
                  </a:lnTo>
                  <a:lnTo>
                    <a:pt x="2308705" y="2077040"/>
                  </a:lnTo>
                  <a:lnTo>
                    <a:pt x="2354282" y="2057928"/>
                  </a:lnTo>
                  <a:lnTo>
                    <a:pt x="2399576" y="2037753"/>
                  </a:lnTo>
                  <a:lnTo>
                    <a:pt x="1464894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960704" y="4036860"/>
              <a:ext cx="2233930" cy="1697355"/>
            </a:xfrm>
            <a:custGeom>
              <a:avLst/>
              <a:gdLst/>
              <a:ahLst/>
              <a:cxnLst/>
              <a:rect l="l" t="t" r="r" b="b"/>
              <a:pathLst>
                <a:path w="2233929" h="1697354">
                  <a:moveTo>
                    <a:pt x="2233485" y="0"/>
                  </a:moveTo>
                  <a:lnTo>
                    <a:pt x="0" y="193840"/>
                  </a:lnTo>
                  <a:lnTo>
                    <a:pt x="4879" y="243626"/>
                  </a:lnTo>
                  <a:lnTo>
                    <a:pt x="10854" y="293187"/>
                  </a:lnTo>
                  <a:lnTo>
                    <a:pt x="17915" y="342507"/>
                  </a:lnTo>
                  <a:lnTo>
                    <a:pt x="26056" y="391569"/>
                  </a:lnTo>
                  <a:lnTo>
                    <a:pt x="35267" y="440358"/>
                  </a:lnTo>
                  <a:lnTo>
                    <a:pt x="45540" y="488857"/>
                  </a:lnTo>
                  <a:lnTo>
                    <a:pt x="56867" y="537050"/>
                  </a:lnTo>
                  <a:lnTo>
                    <a:pt x="69240" y="584922"/>
                  </a:lnTo>
                  <a:lnTo>
                    <a:pt x="82651" y="632456"/>
                  </a:lnTo>
                  <a:lnTo>
                    <a:pt x="97091" y="679636"/>
                  </a:lnTo>
                  <a:lnTo>
                    <a:pt x="112552" y="726446"/>
                  </a:lnTo>
                  <a:lnTo>
                    <a:pt x="129026" y="772871"/>
                  </a:lnTo>
                  <a:lnTo>
                    <a:pt x="146505" y="818893"/>
                  </a:lnTo>
                  <a:lnTo>
                    <a:pt x="164980" y="864496"/>
                  </a:lnTo>
                  <a:lnTo>
                    <a:pt x="184443" y="909666"/>
                  </a:lnTo>
                  <a:lnTo>
                    <a:pt x="204887" y="954385"/>
                  </a:lnTo>
                  <a:lnTo>
                    <a:pt x="226302" y="998638"/>
                  </a:lnTo>
                  <a:lnTo>
                    <a:pt x="248681" y="1042408"/>
                  </a:lnTo>
                  <a:lnTo>
                    <a:pt x="272016" y="1085680"/>
                  </a:lnTo>
                  <a:lnTo>
                    <a:pt x="296298" y="1128437"/>
                  </a:lnTo>
                  <a:lnTo>
                    <a:pt x="321518" y="1170663"/>
                  </a:lnTo>
                  <a:lnTo>
                    <a:pt x="347669" y="1212342"/>
                  </a:lnTo>
                  <a:lnTo>
                    <a:pt x="374743" y="1253459"/>
                  </a:lnTo>
                  <a:lnTo>
                    <a:pt x="402731" y="1293997"/>
                  </a:lnTo>
                  <a:lnTo>
                    <a:pt x="431625" y="1333939"/>
                  </a:lnTo>
                  <a:lnTo>
                    <a:pt x="461417" y="1373271"/>
                  </a:lnTo>
                  <a:lnTo>
                    <a:pt x="492099" y="1411975"/>
                  </a:lnTo>
                  <a:lnTo>
                    <a:pt x="523662" y="1450036"/>
                  </a:lnTo>
                  <a:lnTo>
                    <a:pt x="556098" y="1487437"/>
                  </a:lnTo>
                  <a:lnTo>
                    <a:pt x="589399" y="1524164"/>
                  </a:lnTo>
                  <a:lnTo>
                    <a:pt x="623557" y="1560198"/>
                  </a:lnTo>
                  <a:lnTo>
                    <a:pt x="658563" y="1595525"/>
                  </a:lnTo>
                  <a:lnTo>
                    <a:pt x="694410" y="1630129"/>
                  </a:lnTo>
                  <a:lnTo>
                    <a:pt x="731088" y="1663993"/>
                  </a:lnTo>
                  <a:lnTo>
                    <a:pt x="768591" y="1697101"/>
                  </a:lnTo>
                  <a:lnTo>
                    <a:pt x="2233485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952320" y="3142195"/>
              <a:ext cx="2242185" cy="1089025"/>
            </a:xfrm>
            <a:custGeom>
              <a:avLst/>
              <a:gdLst/>
              <a:ahLst/>
              <a:cxnLst/>
              <a:rect l="l" t="t" r="r" b="b"/>
              <a:pathLst>
                <a:path w="2242185" h="1089025">
                  <a:moveTo>
                    <a:pt x="186241" y="0"/>
                  </a:moveTo>
                  <a:lnTo>
                    <a:pt x="166466" y="46880"/>
                  </a:lnTo>
                  <a:lnTo>
                    <a:pt x="147785" y="94135"/>
                  </a:lnTo>
                  <a:lnTo>
                    <a:pt x="130198" y="141746"/>
                  </a:lnTo>
                  <a:lnTo>
                    <a:pt x="113711" y="189693"/>
                  </a:lnTo>
                  <a:lnTo>
                    <a:pt x="98325" y="237958"/>
                  </a:lnTo>
                  <a:lnTo>
                    <a:pt x="84044" y="286522"/>
                  </a:lnTo>
                  <a:lnTo>
                    <a:pt x="70872" y="335365"/>
                  </a:lnTo>
                  <a:lnTo>
                    <a:pt x="58810" y="384468"/>
                  </a:lnTo>
                  <a:lnTo>
                    <a:pt x="47863" y="433811"/>
                  </a:lnTo>
                  <a:lnTo>
                    <a:pt x="38033" y="483377"/>
                  </a:lnTo>
                  <a:lnTo>
                    <a:pt x="29324" y="533145"/>
                  </a:lnTo>
                  <a:lnTo>
                    <a:pt x="21739" y="583097"/>
                  </a:lnTo>
                  <a:lnTo>
                    <a:pt x="15280" y="633214"/>
                  </a:lnTo>
                  <a:lnTo>
                    <a:pt x="9952" y="683476"/>
                  </a:lnTo>
                  <a:lnTo>
                    <a:pt x="5756" y="733863"/>
                  </a:lnTo>
                  <a:lnTo>
                    <a:pt x="2697" y="784358"/>
                  </a:lnTo>
                  <a:lnTo>
                    <a:pt x="777" y="834941"/>
                  </a:lnTo>
                  <a:lnTo>
                    <a:pt x="0" y="885593"/>
                  </a:lnTo>
                  <a:lnTo>
                    <a:pt x="368" y="936294"/>
                  </a:lnTo>
                  <a:lnTo>
                    <a:pt x="1885" y="987026"/>
                  </a:lnTo>
                  <a:lnTo>
                    <a:pt x="4553" y="1037769"/>
                  </a:lnTo>
                  <a:lnTo>
                    <a:pt x="8377" y="1088504"/>
                  </a:lnTo>
                  <a:lnTo>
                    <a:pt x="2241875" y="894664"/>
                  </a:lnTo>
                  <a:lnTo>
                    <a:pt x="186241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138559" y="2356232"/>
              <a:ext cx="2056130" cy="1680845"/>
            </a:xfrm>
            <a:custGeom>
              <a:avLst/>
              <a:gdLst/>
              <a:ahLst/>
              <a:cxnLst/>
              <a:rect l="l" t="t" r="r" b="b"/>
              <a:pathLst>
                <a:path w="2056129" h="1680845">
                  <a:moveTo>
                    <a:pt x="571868" y="0"/>
                  </a:moveTo>
                  <a:lnTo>
                    <a:pt x="533478" y="34689"/>
                  </a:lnTo>
                  <a:lnTo>
                    <a:pt x="495942" y="70214"/>
                  </a:lnTo>
                  <a:lnTo>
                    <a:pt x="459271" y="106558"/>
                  </a:lnTo>
                  <a:lnTo>
                    <a:pt x="423476" y="143704"/>
                  </a:lnTo>
                  <a:lnTo>
                    <a:pt x="388571" y="181636"/>
                  </a:lnTo>
                  <a:lnTo>
                    <a:pt x="354567" y="220338"/>
                  </a:lnTo>
                  <a:lnTo>
                    <a:pt x="321476" y="259793"/>
                  </a:lnTo>
                  <a:lnTo>
                    <a:pt x="289311" y="299985"/>
                  </a:lnTo>
                  <a:lnTo>
                    <a:pt x="258082" y="340896"/>
                  </a:lnTo>
                  <a:lnTo>
                    <a:pt x="227803" y="382510"/>
                  </a:lnTo>
                  <a:lnTo>
                    <a:pt x="198486" y="424812"/>
                  </a:lnTo>
                  <a:lnTo>
                    <a:pt x="170142" y="467783"/>
                  </a:lnTo>
                  <a:lnTo>
                    <a:pt x="142783" y="511409"/>
                  </a:lnTo>
                  <a:lnTo>
                    <a:pt x="116422" y="555671"/>
                  </a:lnTo>
                  <a:lnTo>
                    <a:pt x="91070" y="600555"/>
                  </a:lnTo>
                  <a:lnTo>
                    <a:pt x="66740" y="646042"/>
                  </a:lnTo>
                  <a:lnTo>
                    <a:pt x="43443" y="692117"/>
                  </a:lnTo>
                  <a:lnTo>
                    <a:pt x="21193" y="738764"/>
                  </a:lnTo>
                  <a:lnTo>
                    <a:pt x="0" y="785964"/>
                  </a:lnTo>
                  <a:lnTo>
                    <a:pt x="2055634" y="1680629"/>
                  </a:lnTo>
                  <a:lnTo>
                    <a:pt x="571868" y="0"/>
                  </a:lnTo>
                  <a:close/>
                </a:path>
              </a:pathLst>
            </a:custGeom>
            <a:solidFill>
              <a:srgbClr val="2544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710431" y="1919669"/>
              <a:ext cx="1483995" cy="2117725"/>
            </a:xfrm>
            <a:custGeom>
              <a:avLst/>
              <a:gdLst/>
              <a:ahLst/>
              <a:cxnLst/>
              <a:rect l="l" t="t" r="r" b="b"/>
              <a:pathLst>
                <a:path w="1483995" h="2117725">
                  <a:moveTo>
                    <a:pt x="746480" y="0"/>
                  </a:moveTo>
                  <a:lnTo>
                    <a:pt x="698209" y="17433"/>
                  </a:lnTo>
                  <a:lnTo>
                    <a:pt x="650397" y="35948"/>
                  </a:lnTo>
                  <a:lnTo>
                    <a:pt x="603060" y="55534"/>
                  </a:lnTo>
                  <a:lnTo>
                    <a:pt x="556217" y="76181"/>
                  </a:lnTo>
                  <a:lnTo>
                    <a:pt x="509884" y="97879"/>
                  </a:lnTo>
                  <a:lnTo>
                    <a:pt x="464079" y="120617"/>
                  </a:lnTo>
                  <a:lnTo>
                    <a:pt x="418820" y="144387"/>
                  </a:lnTo>
                  <a:lnTo>
                    <a:pt x="374122" y="169178"/>
                  </a:lnTo>
                  <a:lnTo>
                    <a:pt x="330004" y="194979"/>
                  </a:lnTo>
                  <a:lnTo>
                    <a:pt x="286483" y="221780"/>
                  </a:lnTo>
                  <a:lnTo>
                    <a:pt x="243576" y="249573"/>
                  </a:lnTo>
                  <a:lnTo>
                    <a:pt x="201301" y="278345"/>
                  </a:lnTo>
                  <a:lnTo>
                    <a:pt x="159674" y="308088"/>
                  </a:lnTo>
                  <a:lnTo>
                    <a:pt x="118713" y="338791"/>
                  </a:lnTo>
                  <a:lnTo>
                    <a:pt x="78436" y="370445"/>
                  </a:lnTo>
                  <a:lnTo>
                    <a:pt x="38859" y="403038"/>
                  </a:lnTo>
                  <a:lnTo>
                    <a:pt x="0" y="436562"/>
                  </a:lnTo>
                  <a:lnTo>
                    <a:pt x="1483753" y="2117191"/>
                  </a:lnTo>
                  <a:lnTo>
                    <a:pt x="746480" y="0"/>
                  </a:lnTo>
                  <a:close/>
                </a:path>
              </a:pathLst>
            </a:custGeom>
            <a:solidFill>
              <a:srgbClr val="9E47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456909" y="1794976"/>
              <a:ext cx="737870" cy="2242185"/>
            </a:xfrm>
            <a:custGeom>
              <a:avLst/>
              <a:gdLst/>
              <a:ahLst/>
              <a:cxnLst/>
              <a:rect l="l" t="t" r="r" b="b"/>
              <a:pathLst>
                <a:path w="737870" h="2242185">
                  <a:moveTo>
                    <a:pt x="737285" y="0"/>
                  </a:moveTo>
                  <a:lnTo>
                    <a:pt x="687109" y="561"/>
                  </a:lnTo>
                  <a:lnTo>
                    <a:pt x="636999" y="2243"/>
                  </a:lnTo>
                  <a:lnTo>
                    <a:pt x="586974" y="5044"/>
                  </a:lnTo>
                  <a:lnTo>
                    <a:pt x="537052" y="8959"/>
                  </a:lnTo>
                  <a:lnTo>
                    <a:pt x="487251" y="13985"/>
                  </a:lnTo>
                  <a:lnTo>
                    <a:pt x="437591" y="20120"/>
                  </a:lnTo>
                  <a:lnTo>
                    <a:pt x="388089" y="27360"/>
                  </a:lnTo>
                  <a:lnTo>
                    <a:pt x="338765" y="35703"/>
                  </a:lnTo>
                  <a:lnTo>
                    <a:pt x="289635" y="45144"/>
                  </a:lnTo>
                  <a:lnTo>
                    <a:pt x="240720" y="55682"/>
                  </a:lnTo>
                  <a:lnTo>
                    <a:pt x="192037" y="67312"/>
                  </a:lnTo>
                  <a:lnTo>
                    <a:pt x="143605" y="80033"/>
                  </a:lnTo>
                  <a:lnTo>
                    <a:pt x="95443" y="93840"/>
                  </a:lnTo>
                  <a:lnTo>
                    <a:pt x="47568" y="108730"/>
                  </a:lnTo>
                  <a:lnTo>
                    <a:pt x="0" y="124701"/>
                  </a:lnTo>
                  <a:lnTo>
                    <a:pt x="737285" y="2241892"/>
                  </a:lnTo>
                  <a:lnTo>
                    <a:pt x="737285" y="0"/>
                  </a:lnTo>
                  <a:close/>
                </a:path>
              </a:pathLst>
            </a:custGeom>
            <a:solidFill>
              <a:srgbClr val="6262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465320" y="2881883"/>
              <a:ext cx="455675" cy="330707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491227" y="2907791"/>
              <a:ext cx="348996" cy="224027"/>
            </a:xfrm>
            <a:prstGeom prst="rect">
              <a:avLst/>
            </a:prstGeom>
          </p:spPr>
        </p:pic>
      </p:grpSp>
      <p:sp>
        <p:nvSpPr>
          <p:cNvPr id="26" name="object 26"/>
          <p:cNvSpPr txBox="1"/>
          <p:nvPr/>
        </p:nvSpPr>
        <p:spPr>
          <a:xfrm>
            <a:off x="4515521" y="2906605"/>
            <a:ext cx="300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solidFill>
                  <a:srgbClr val="FFFFFF"/>
                </a:solidFill>
                <a:latin typeface="Calibri"/>
                <a:cs typeface="Calibri"/>
              </a:rPr>
              <a:t>6.22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5067300" y="3573779"/>
            <a:ext cx="454659" cy="330835"/>
            <a:chOff x="5067300" y="3573779"/>
            <a:chExt cx="454659" cy="330835"/>
          </a:xfrm>
        </p:grpSpPr>
        <p:pic>
          <p:nvPicPr>
            <p:cNvPr id="28" name="object 28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067300" y="3573779"/>
              <a:ext cx="454151" cy="330707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093207" y="3599687"/>
              <a:ext cx="347472" cy="224027"/>
            </a:xfrm>
            <a:prstGeom prst="rect">
              <a:avLst/>
            </a:prstGeom>
          </p:spPr>
        </p:pic>
      </p:grpSp>
      <p:sp>
        <p:nvSpPr>
          <p:cNvPr id="30" name="object 30"/>
          <p:cNvSpPr txBox="1"/>
          <p:nvPr/>
        </p:nvSpPr>
        <p:spPr>
          <a:xfrm>
            <a:off x="5116567" y="3598030"/>
            <a:ext cx="300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solidFill>
                  <a:srgbClr val="FFFFFF"/>
                </a:solidFill>
                <a:latin typeface="Calibri"/>
                <a:cs typeface="Calibri"/>
              </a:rPr>
              <a:t>5.84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4901184" y="4556759"/>
            <a:ext cx="455930" cy="330835"/>
            <a:chOff x="4901184" y="4556759"/>
            <a:chExt cx="455930" cy="330835"/>
          </a:xfrm>
        </p:grpSpPr>
        <p:pic>
          <p:nvPicPr>
            <p:cNvPr id="32" name="object 3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901184" y="4556759"/>
              <a:ext cx="455675" cy="330707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927092" y="4582667"/>
              <a:ext cx="348996" cy="224028"/>
            </a:xfrm>
            <a:prstGeom prst="rect">
              <a:avLst/>
            </a:prstGeom>
          </p:spPr>
        </p:pic>
      </p:grpSp>
      <p:sp>
        <p:nvSpPr>
          <p:cNvPr id="34" name="object 34"/>
          <p:cNvSpPr txBox="1"/>
          <p:nvPr/>
        </p:nvSpPr>
        <p:spPr>
          <a:xfrm>
            <a:off x="4951700" y="4581123"/>
            <a:ext cx="300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solidFill>
                  <a:srgbClr val="FFFFFF"/>
                </a:solidFill>
                <a:latin typeface="Calibri"/>
                <a:cs typeface="Calibri"/>
              </a:rPr>
              <a:t>7.36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3835908" y="5009388"/>
            <a:ext cx="455930" cy="330835"/>
            <a:chOff x="3835908" y="5009388"/>
            <a:chExt cx="455930" cy="330835"/>
          </a:xfrm>
        </p:grpSpPr>
        <p:pic>
          <p:nvPicPr>
            <p:cNvPr id="36" name="object 3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835908" y="5009388"/>
              <a:ext cx="455675" cy="330707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3861816" y="5035296"/>
              <a:ext cx="348996" cy="224028"/>
            </a:xfrm>
            <a:prstGeom prst="rect">
              <a:avLst/>
            </a:prstGeom>
          </p:spPr>
        </p:pic>
      </p:grpSp>
      <p:sp>
        <p:nvSpPr>
          <p:cNvPr id="38" name="object 38"/>
          <p:cNvSpPr txBox="1"/>
          <p:nvPr/>
        </p:nvSpPr>
        <p:spPr>
          <a:xfrm>
            <a:off x="3886363" y="5033332"/>
            <a:ext cx="300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solidFill>
                  <a:srgbClr val="FFFFFF"/>
                </a:solidFill>
                <a:latin typeface="Calibri"/>
                <a:cs typeface="Calibri"/>
              </a:rPr>
              <a:t>8.18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2996183" y="4408932"/>
            <a:ext cx="455930" cy="330835"/>
            <a:chOff x="2996183" y="4408932"/>
            <a:chExt cx="455930" cy="330835"/>
          </a:xfrm>
        </p:grpSpPr>
        <p:pic>
          <p:nvPicPr>
            <p:cNvPr id="40" name="object 40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996183" y="4408932"/>
              <a:ext cx="455675" cy="330707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3022091" y="4434840"/>
              <a:ext cx="348995" cy="224027"/>
            </a:xfrm>
            <a:prstGeom prst="rect">
              <a:avLst/>
            </a:prstGeom>
          </p:spPr>
        </p:pic>
      </p:grpSp>
      <p:sp>
        <p:nvSpPr>
          <p:cNvPr id="42" name="object 42"/>
          <p:cNvSpPr txBox="1"/>
          <p:nvPr/>
        </p:nvSpPr>
        <p:spPr>
          <a:xfrm>
            <a:off x="3045863" y="4433807"/>
            <a:ext cx="300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solidFill>
                  <a:srgbClr val="FFFFFF"/>
                </a:solidFill>
                <a:latin typeface="Calibri"/>
                <a:cs typeface="Calibri"/>
              </a:rPr>
              <a:t>5.53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2887979" y="3718560"/>
            <a:ext cx="455930" cy="330835"/>
            <a:chOff x="2887979" y="3718560"/>
            <a:chExt cx="455930" cy="330835"/>
          </a:xfrm>
        </p:grpSpPr>
        <p:pic>
          <p:nvPicPr>
            <p:cNvPr id="44" name="object 4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887979" y="3718560"/>
              <a:ext cx="455675" cy="330707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913887" y="3744468"/>
              <a:ext cx="348996" cy="224028"/>
            </a:xfrm>
            <a:prstGeom prst="rect">
              <a:avLst/>
            </a:prstGeom>
          </p:spPr>
        </p:pic>
      </p:grpSp>
      <p:sp>
        <p:nvSpPr>
          <p:cNvPr id="46" name="object 46"/>
          <p:cNvSpPr txBox="1"/>
          <p:nvPr/>
        </p:nvSpPr>
        <p:spPr>
          <a:xfrm>
            <a:off x="2937645" y="3742754"/>
            <a:ext cx="300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solidFill>
                  <a:srgbClr val="FFFFFF"/>
                </a:solidFill>
                <a:latin typeface="Calibri"/>
                <a:cs typeface="Calibri"/>
              </a:rPr>
              <a:t>3.56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3087623" y="3240023"/>
            <a:ext cx="455930" cy="330835"/>
            <a:chOff x="3087623" y="3240023"/>
            <a:chExt cx="455930" cy="330835"/>
          </a:xfrm>
        </p:grpSpPr>
        <p:pic>
          <p:nvPicPr>
            <p:cNvPr id="48" name="object 48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087623" y="3240023"/>
              <a:ext cx="455675" cy="330707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3113531" y="3265931"/>
              <a:ext cx="348995" cy="224027"/>
            </a:xfrm>
            <a:prstGeom prst="rect">
              <a:avLst/>
            </a:prstGeom>
          </p:spPr>
        </p:pic>
      </p:grpSp>
      <p:sp>
        <p:nvSpPr>
          <p:cNvPr id="50" name="object 50"/>
          <p:cNvSpPr txBox="1"/>
          <p:nvPr/>
        </p:nvSpPr>
        <p:spPr>
          <a:xfrm>
            <a:off x="3137517" y="3264009"/>
            <a:ext cx="300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solidFill>
                  <a:srgbClr val="FFFFFF"/>
                </a:solidFill>
                <a:latin typeface="Calibri"/>
                <a:cs typeface="Calibri"/>
              </a:rPr>
              <a:t>3.13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3427476" y="2930652"/>
            <a:ext cx="455930" cy="330835"/>
            <a:chOff x="3427476" y="2930652"/>
            <a:chExt cx="455930" cy="330835"/>
          </a:xfrm>
        </p:grpSpPr>
        <p:pic>
          <p:nvPicPr>
            <p:cNvPr id="52" name="object 5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427476" y="2930652"/>
              <a:ext cx="455675" cy="330707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3453384" y="2956559"/>
              <a:ext cx="348996" cy="224027"/>
            </a:xfrm>
            <a:prstGeom prst="rect">
              <a:avLst/>
            </a:prstGeom>
          </p:spPr>
        </p:pic>
      </p:grpSp>
      <p:sp>
        <p:nvSpPr>
          <p:cNvPr id="54" name="object 54"/>
          <p:cNvSpPr txBox="1"/>
          <p:nvPr/>
        </p:nvSpPr>
        <p:spPr>
          <a:xfrm>
            <a:off x="3478036" y="2955895"/>
            <a:ext cx="300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solidFill>
                  <a:srgbClr val="FFFFFF"/>
                </a:solidFill>
                <a:latin typeface="Calibri"/>
                <a:cs typeface="Calibri"/>
              </a:rPr>
              <a:t>2.78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3845052" y="2793492"/>
            <a:ext cx="378460" cy="330835"/>
            <a:chOff x="3845052" y="2793492"/>
            <a:chExt cx="378460" cy="330835"/>
          </a:xfrm>
        </p:grpSpPr>
        <p:pic>
          <p:nvPicPr>
            <p:cNvPr id="56" name="object 56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3845052" y="2793492"/>
              <a:ext cx="377951" cy="330707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3870960" y="2819400"/>
              <a:ext cx="271272" cy="224027"/>
            </a:xfrm>
            <a:prstGeom prst="rect">
              <a:avLst/>
            </a:prstGeom>
          </p:spPr>
        </p:pic>
      </p:grpSp>
      <p:sp>
        <p:nvSpPr>
          <p:cNvPr id="58" name="object 58"/>
          <p:cNvSpPr txBox="1"/>
          <p:nvPr/>
        </p:nvSpPr>
        <p:spPr>
          <a:xfrm>
            <a:off x="3896605" y="2818270"/>
            <a:ext cx="2222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solidFill>
                  <a:srgbClr val="FFFFFF"/>
                </a:solidFill>
                <a:latin typeface="Calibri"/>
                <a:cs typeface="Calibri"/>
              </a:rPr>
              <a:t>2.4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6856476" y="1799844"/>
            <a:ext cx="4841875" cy="4613275"/>
            <a:chOff x="6856476" y="1799844"/>
            <a:chExt cx="4841875" cy="4613275"/>
          </a:xfrm>
        </p:grpSpPr>
        <p:sp>
          <p:nvSpPr>
            <p:cNvPr id="60" name="object 60"/>
            <p:cNvSpPr/>
            <p:nvPr/>
          </p:nvSpPr>
          <p:spPr>
            <a:xfrm>
              <a:off x="6856476" y="1799844"/>
              <a:ext cx="4841875" cy="4613275"/>
            </a:xfrm>
            <a:custGeom>
              <a:avLst/>
              <a:gdLst/>
              <a:ahLst/>
              <a:cxnLst/>
              <a:rect l="l" t="t" r="r" b="b"/>
              <a:pathLst>
                <a:path w="4841875" h="4613275">
                  <a:moveTo>
                    <a:pt x="4841748" y="0"/>
                  </a:moveTo>
                  <a:lnTo>
                    <a:pt x="0" y="0"/>
                  </a:lnTo>
                  <a:lnTo>
                    <a:pt x="0" y="4613148"/>
                  </a:lnTo>
                  <a:lnTo>
                    <a:pt x="4841748" y="4613148"/>
                  </a:lnTo>
                  <a:lnTo>
                    <a:pt x="4841748" y="0"/>
                  </a:lnTo>
                  <a:close/>
                </a:path>
              </a:pathLst>
            </a:custGeom>
            <a:solidFill>
              <a:srgbClr val="F1F1F1">
                <a:alpha val="3882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932676" y="1824228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90" h="97789">
                  <a:moveTo>
                    <a:pt x="97535" y="0"/>
                  </a:moveTo>
                  <a:lnTo>
                    <a:pt x="0" y="0"/>
                  </a:lnTo>
                  <a:lnTo>
                    <a:pt x="0" y="97536"/>
                  </a:lnTo>
                  <a:lnTo>
                    <a:pt x="97535" y="97536"/>
                  </a:lnTo>
                  <a:lnTo>
                    <a:pt x="97535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932676" y="2400300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90" h="97789">
                  <a:moveTo>
                    <a:pt x="97535" y="0"/>
                  </a:moveTo>
                  <a:lnTo>
                    <a:pt x="0" y="0"/>
                  </a:lnTo>
                  <a:lnTo>
                    <a:pt x="0" y="97536"/>
                  </a:lnTo>
                  <a:lnTo>
                    <a:pt x="97535" y="97536"/>
                  </a:lnTo>
                  <a:lnTo>
                    <a:pt x="97535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932676" y="2977896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90" h="97789">
                  <a:moveTo>
                    <a:pt x="97535" y="0"/>
                  </a:moveTo>
                  <a:lnTo>
                    <a:pt x="0" y="0"/>
                  </a:lnTo>
                  <a:lnTo>
                    <a:pt x="0" y="97536"/>
                  </a:lnTo>
                  <a:lnTo>
                    <a:pt x="97535" y="97536"/>
                  </a:lnTo>
                  <a:lnTo>
                    <a:pt x="97535" y="0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932676" y="3553967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90" h="97789">
                  <a:moveTo>
                    <a:pt x="97535" y="0"/>
                  </a:moveTo>
                  <a:lnTo>
                    <a:pt x="0" y="0"/>
                  </a:lnTo>
                  <a:lnTo>
                    <a:pt x="0" y="97536"/>
                  </a:lnTo>
                  <a:lnTo>
                    <a:pt x="97535" y="97536"/>
                  </a:lnTo>
                  <a:lnTo>
                    <a:pt x="97535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932676" y="4131564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90" h="97789">
                  <a:moveTo>
                    <a:pt x="97535" y="0"/>
                  </a:moveTo>
                  <a:lnTo>
                    <a:pt x="0" y="0"/>
                  </a:lnTo>
                  <a:lnTo>
                    <a:pt x="0" y="97536"/>
                  </a:lnTo>
                  <a:lnTo>
                    <a:pt x="97535" y="97536"/>
                  </a:lnTo>
                  <a:lnTo>
                    <a:pt x="97535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932676" y="4707636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90" h="97789">
                  <a:moveTo>
                    <a:pt x="97535" y="0"/>
                  </a:moveTo>
                  <a:lnTo>
                    <a:pt x="0" y="0"/>
                  </a:lnTo>
                  <a:lnTo>
                    <a:pt x="0" y="97536"/>
                  </a:lnTo>
                  <a:lnTo>
                    <a:pt x="97535" y="97536"/>
                  </a:lnTo>
                  <a:lnTo>
                    <a:pt x="97535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932676" y="5285232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90" h="97789">
                  <a:moveTo>
                    <a:pt x="97535" y="0"/>
                  </a:moveTo>
                  <a:lnTo>
                    <a:pt x="0" y="0"/>
                  </a:lnTo>
                  <a:lnTo>
                    <a:pt x="0" y="97536"/>
                  </a:lnTo>
                  <a:lnTo>
                    <a:pt x="97535" y="97536"/>
                  </a:lnTo>
                  <a:lnTo>
                    <a:pt x="97535" y="0"/>
                  </a:lnTo>
                  <a:close/>
                </a:path>
              </a:pathLst>
            </a:custGeom>
            <a:solidFill>
              <a:srgbClr val="25447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932676" y="5861303"/>
              <a:ext cx="97790" cy="97790"/>
            </a:xfrm>
            <a:custGeom>
              <a:avLst/>
              <a:gdLst/>
              <a:ahLst/>
              <a:cxnLst/>
              <a:rect l="l" t="t" r="r" b="b"/>
              <a:pathLst>
                <a:path w="97790" h="97789">
                  <a:moveTo>
                    <a:pt x="97535" y="0"/>
                  </a:moveTo>
                  <a:lnTo>
                    <a:pt x="0" y="0"/>
                  </a:lnTo>
                  <a:lnTo>
                    <a:pt x="0" y="97536"/>
                  </a:lnTo>
                  <a:lnTo>
                    <a:pt x="97535" y="97536"/>
                  </a:lnTo>
                  <a:lnTo>
                    <a:pt x="97535" y="0"/>
                  </a:lnTo>
                  <a:close/>
                </a:path>
              </a:pathLst>
            </a:custGeom>
            <a:solidFill>
              <a:srgbClr val="9E470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9" name="object 69"/>
          <p:cNvSpPr txBox="1"/>
          <p:nvPr/>
        </p:nvSpPr>
        <p:spPr>
          <a:xfrm>
            <a:off x="6856476" y="1799844"/>
            <a:ext cx="4841875" cy="4613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7804">
              <a:lnSpc>
                <a:spcPts val="1255"/>
              </a:lnSpc>
            </a:pP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Reduction</a:t>
            </a:r>
            <a:r>
              <a:rPr sz="14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in</a:t>
            </a:r>
            <a:r>
              <a:rPr sz="1400" spc="-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administrative</a:t>
            </a:r>
            <a:r>
              <a:rPr sz="14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red</a:t>
            </a:r>
            <a:r>
              <a:rPr sz="14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tape</a:t>
            </a:r>
            <a:r>
              <a:rPr sz="14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-</a:t>
            </a:r>
            <a:r>
              <a:rPr sz="14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more</a:t>
            </a:r>
            <a:r>
              <a:rPr sz="14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simple</a:t>
            </a:r>
            <a:r>
              <a:rPr sz="14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policies</a:t>
            </a:r>
            <a:r>
              <a:rPr sz="1400" spc="-25" dirty="0">
                <a:solidFill>
                  <a:srgbClr val="404040"/>
                </a:solidFill>
                <a:latin typeface="Calibri"/>
                <a:cs typeface="Calibri"/>
              </a:rPr>
              <a:t> and</a:t>
            </a:r>
            <a:endParaRPr sz="1400" dirty="0">
              <a:latin typeface="Calibri"/>
              <a:cs typeface="Calibri"/>
            </a:endParaRPr>
          </a:p>
          <a:p>
            <a:pPr marL="217804" marR="956944">
              <a:lnSpc>
                <a:spcPct val="101699"/>
              </a:lnSpc>
            </a:pP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processes</a:t>
            </a:r>
            <a:r>
              <a:rPr sz="14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for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exceptional</a:t>
            </a:r>
            <a:r>
              <a:rPr sz="14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circumstances,</a:t>
            </a:r>
            <a:r>
              <a:rPr sz="1400" spc="-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requests, authorizations,</a:t>
            </a:r>
            <a:r>
              <a:rPr sz="1400" spc="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billings</a:t>
            </a:r>
            <a:endParaRPr sz="1400" dirty="0">
              <a:latin typeface="Calibri"/>
              <a:cs typeface="Calibri"/>
            </a:endParaRPr>
          </a:p>
          <a:p>
            <a:pPr marL="217804">
              <a:lnSpc>
                <a:spcPts val="1125"/>
              </a:lnSpc>
            </a:pP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Pre-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approved</a:t>
            </a:r>
            <a:r>
              <a:rPr sz="14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budgets</a:t>
            </a:r>
            <a:r>
              <a:rPr sz="14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for</a:t>
            </a:r>
            <a:r>
              <a:rPr sz="14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big</a:t>
            </a:r>
            <a:r>
              <a:rPr sz="14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404040"/>
                </a:solidFill>
                <a:latin typeface="Calibri"/>
                <a:cs typeface="Calibri"/>
              </a:rPr>
              <a:t>cases</a:t>
            </a:r>
            <a:endParaRPr sz="1400" dirty="0">
              <a:latin typeface="Calibri"/>
              <a:cs typeface="Calibri"/>
            </a:endParaRPr>
          </a:p>
          <a:p>
            <a:pPr marL="217804" marR="1757680">
              <a:lnSpc>
                <a:spcPct val="270300"/>
              </a:lnSpc>
            </a:pP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Increases</a:t>
            </a:r>
            <a:r>
              <a:rPr sz="14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in</a:t>
            </a:r>
            <a:r>
              <a:rPr sz="14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tariff</a:t>
            </a:r>
            <a:r>
              <a:rPr sz="14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hours</a:t>
            </a:r>
            <a:r>
              <a:rPr sz="14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in</a:t>
            </a:r>
            <a:r>
              <a:rPr sz="14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complex</a:t>
            </a:r>
            <a:r>
              <a:rPr sz="14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404040"/>
                </a:solidFill>
                <a:latin typeface="Calibri"/>
                <a:cs typeface="Calibri"/>
              </a:rPr>
              <a:t>files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Increase</a:t>
            </a:r>
            <a:r>
              <a:rPr sz="14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in</a:t>
            </a:r>
            <a:r>
              <a:rPr sz="14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tariff</a:t>
            </a:r>
            <a:r>
              <a:rPr sz="14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hourly</a:t>
            </a:r>
            <a:r>
              <a:rPr sz="14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404040"/>
                </a:solidFill>
                <a:latin typeface="Calibri"/>
                <a:cs typeface="Calibri"/>
              </a:rPr>
              <a:t>pay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50"/>
              </a:spcBef>
            </a:pPr>
            <a:endParaRPr sz="1400" dirty="0">
              <a:latin typeface="Calibri"/>
              <a:cs typeface="Calibri"/>
            </a:endParaRPr>
          </a:p>
          <a:p>
            <a:pPr marL="217804">
              <a:lnSpc>
                <a:spcPct val="100000"/>
              </a:lnSpc>
            </a:pP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Quicker</a:t>
            </a:r>
            <a:r>
              <a:rPr sz="14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payment</a:t>
            </a:r>
            <a:r>
              <a:rPr sz="14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of</a:t>
            </a:r>
            <a:r>
              <a:rPr sz="1400" spc="-3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invoices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25"/>
              </a:spcBef>
            </a:pPr>
            <a:endParaRPr sz="1400" dirty="0">
              <a:latin typeface="Calibri"/>
              <a:cs typeface="Calibri"/>
            </a:endParaRPr>
          </a:p>
          <a:p>
            <a:pPr marL="217804" marR="334010">
              <a:lnSpc>
                <a:spcPct val="101699"/>
              </a:lnSpc>
            </a:pP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More</a:t>
            </a:r>
            <a:r>
              <a:rPr sz="14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practice</a:t>
            </a:r>
            <a:r>
              <a:rPr sz="14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management</a:t>
            </a:r>
            <a:r>
              <a:rPr sz="1400" spc="-4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support</a:t>
            </a:r>
            <a:r>
              <a:rPr sz="14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(research,</a:t>
            </a:r>
            <a:r>
              <a:rPr sz="14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precedents,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mentors,</a:t>
            </a:r>
            <a:r>
              <a:rPr sz="1400" spc="-6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training)</a:t>
            </a:r>
            <a:endParaRPr sz="1400" dirty="0">
              <a:latin typeface="Calibri"/>
              <a:cs typeface="Calibri"/>
            </a:endParaRPr>
          </a:p>
          <a:p>
            <a:pPr marL="217804">
              <a:lnSpc>
                <a:spcPct val="100000"/>
              </a:lnSpc>
              <a:spcBef>
                <a:spcPts val="1155"/>
              </a:spcBef>
            </a:pP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Better</a:t>
            </a:r>
            <a:r>
              <a:rPr sz="14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ongoing</a:t>
            </a:r>
            <a:r>
              <a:rPr sz="14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administrative</a:t>
            </a:r>
            <a:r>
              <a:rPr sz="14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support</a:t>
            </a:r>
            <a:r>
              <a:rPr sz="14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from</a:t>
            </a:r>
            <a:r>
              <a:rPr sz="1400" spc="-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LAS</a:t>
            </a:r>
            <a:r>
              <a:rPr sz="1400" spc="-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404040"/>
                </a:solidFill>
                <a:latin typeface="Calibri"/>
                <a:cs typeface="Calibri"/>
              </a:rPr>
              <a:t>staff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50"/>
              </a:spcBef>
            </a:pPr>
            <a:endParaRPr sz="1400" dirty="0">
              <a:latin typeface="Calibri"/>
              <a:cs typeface="Calibri"/>
            </a:endParaRPr>
          </a:p>
          <a:p>
            <a:pPr marL="217804">
              <a:lnSpc>
                <a:spcPct val="100000"/>
              </a:lnSpc>
            </a:pP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Better</a:t>
            </a:r>
            <a:r>
              <a:rPr sz="1400" spc="-5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communication</a:t>
            </a:r>
            <a:r>
              <a:rPr sz="1400" spc="-4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404040"/>
                </a:solidFill>
                <a:latin typeface="Calibri"/>
                <a:cs typeface="Calibri"/>
              </a:rPr>
              <a:t>from</a:t>
            </a:r>
            <a:r>
              <a:rPr sz="1400" spc="-5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404040"/>
                </a:solidFill>
                <a:latin typeface="Calibri"/>
                <a:cs typeface="Calibri"/>
              </a:rPr>
              <a:t>LAS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432816" y="1655064"/>
            <a:ext cx="11326495" cy="4764405"/>
          </a:xfrm>
          <a:custGeom>
            <a:avLst/>
            <a:gdLst/>
            <a:ahLst/>
            <a:cxnLst/>
            <a:rect l="l" t="t" r="r" b="b"/>
            <a:pathLst>
              <a:path w="11326495" h="4764405">
                <a:moveTo>
                  <a:pt x="0" y="0"/>
                </a:moveTo>
                <a:lnTo>
                  <a:pt x="11326368" y="0"/>
                </a:lnTo>
                <a:lnTo>
                  <a:pt x="11326368" y="4764024"/>
                </a:lnTo>
                <a:lnTo>
                  <a:pt x="0" y="476402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11879578" y="6567614"/>
            <a:ext cx="23241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z="1100" spc="-25" dirty="0">
                <a:solidFill>
                  <a:srgbClr val="7E7E7E"/>
                </a:solidFill>
                <a:latin typeface="Calibri"/>
                <a:cs typeface="Calibri"/>
              </a:rPr>
              <a:t>4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14DB52B-07E5-3CE6-117A-151BCB5945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667000"/>
            <a:ext cx="10363200" cy="553998"/>
          </a:xfrm>
        </p:spPr>
        <p:txBody>
          <a:bodyPr/>
          <a:lstStyle/>
          <a:p>
            <a:pPr algn="ctr"/>
            <a:r>
              <a:rPr lang="en-US" sz="3600" b="1" dirty="0"/>
              <a:t>IMPROVEMENT PLAN 2025-26</a:t>
            </a: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2512908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1879578" y="6567614"/>
            <a:ext cx="23241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z="1100" spc="-25" dirty="0">
                <a:solidFill>
                  <a:srgbClr val="7E7E7E"/>
                </a:solidFill>
                <a:latin typeface="Calibri"/>
                <a:cs typeface="Calibri"/>
              </a:rPr>
              <a:t>6</a:t>
            </a:fld>
            <a:endParaRPr sz="11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774572"/>
              </p:ext>
            </p:extLst>
          </p:nvPr>
        </p:nvGraphicFramePr>
        <p:xfrm>
          <a:off x="1066800" y="457200"/>
          <a:ext cx="10363200" cy="54294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160858596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Dissatisfaction</a:t>
                      </a:r>
                      <a:r>
                        <a:rPr lang="en-US" sz="18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 Area</a:t>
                      </a: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18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Private Bar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Reason</a:t>
                      </a: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Improvement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8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Activity</a:t>
                      </a: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Timing</a:t>
                      </a:r>
                      <a:endParaRPr sz="1800" b="1" dirty="0">
                        <a:solidFill>
                          <a:schemeClr val="bg1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1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221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lang="en-US" sz="1800" b="1" dirty="0">
                          <a:latin typeface="+mn-lt"/>
                          <a:cs typeface="Calibri"/>
                        </a:rPr>
                        <a:t>Hourly tariff - $</a:t>
                      </a:r>
                      <a:endParaRPr sz="1800" b="1" dirty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1310" indent="-286385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Arial"/>
                        <a:buChar char="•"/>
                        <a:tabLst>
                          <a:tab pos="321310" algn="l"/>
                        </a:tabLst>
                      </a:pPr>
                      <a:r>
                        <a:rPr lang="en-US" sz="1800" dirty="0">
                          <a:latin typeface="+mn-lt"/>
                          <a:cs typeface="Calibri"/>
                        </a:rPr>
                        <a:t>Tariff too low, out of touch with legal practice and other Canada legal aid plans</a:t>
                      </a:r>
                    </a:p>
                    <a:p>
                      <a:pPr marL="321310" marR="0" lvl="0" indent="-286385" defTabSz="914400" eaLnBrk="1" fontAlgn="auto" latinLnBrk="0" hangingPunct="1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321310" algn="l"/>
                        </a:tabLst>
                        <a:defRPr/>
                      </a:pPr>
                      <a:r>
                        <a:rPr lang="en-US" sz="1800" spc="-10" dirty="0">
                          <a:latin typeface="+mn-lt"/>
                          <a:cs typeface="Calibri"/>
                        </a:rPr>
                        <a:t>Government</a:t>
                      </a:r>
                      <a:r>
                        <a:rPr lang="en-US" sz="1800" spc="-3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800" dirty="0">
                          <a:latin typeface="+mn-lt"/>
                          <a:cs typeface="Calibri"/>
                        </a:rPr>
                        <a:t>needs</a:t>
                      </a:r>
                      <a:r>
                        <a:rPr lang="en-US" sz="1800" spc="-2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800" dirty="0">
                          <a:latin typeface="+mn-lt"/>
                          <a:cs typeface="Calibri"/>
                        </a:rPr>
                        <a:t>to</a:t>
                      </a:r>
                      <a:r>
                        <a:rPr lang="en-US" sz="1800" spc="-3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800" spc="-10" dirty="0">
                          <a:latin typeface="+mn-lt"/>
                          <a:cs typeface="Calibri"/>
                        </a:rPr>
                        <a:t>adequately</a:t>
                      </a:r>
                      <a:r>
                        <a:rPr lang="en-US" sz="1800" spc="-2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800" dirty="0">
                          <a:latin typeface="+mn-lt"/>
                          <a:cs typeface="Calibri"/>
                        </a:rPr>
                        <a:t>fund</a:t>
                      </a:r>
                      <a:r>
                        <a:rPr lang="en-US" sz="1800" spc="-3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800" dirty="0">
                          <a:latin typeface="+mn-lt"/>
                          <a:cs typeface="Calibri"/>
                        </a:rPr>
                        <a:t>legal</a:t>
                      </a:r>
                      <a:r>
                        <a:rPr lang="en-US" sz="1800" spc="-25" dirty="0">
                          <a:latin typeface="+mn-lt"/>
                          <a:cs typeface="Calibri"/>
                        </a:rPr>
                        <a:t> aid  and i</a:t>
                      </a:r>
                      <a:r>
                        <a:rPr lang="en-US" sz="1800" dirty="0">
                          <a:latin typeface="+mn-lt"/>
                          <a:cs typeface="Calibri"/>
                        </a:rPr>
                        <a:t>ncrease</a:t>
                      </a:r>
                      <a:r>
                        <a:rPr lang="en-US" sz="1800" spc="-3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800" dirty="0">
                          <a:latin typeface="+mn-lt"/>
                          <a:cs typeface="Calibri"/>
                        </a:rPr>
                        <a:t>hourly</a:t>
                      </a:r>
                      <a:r>
                        <a:rPr lang="en-US" sz="1800" spc="-3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800" spc="-20" dirty="0">
                          <a:latin typeface="+mn-lt"/>
                          <a:cs typeface="Calibri"/>
                        </a:rPr>
                        <a:t>tariff</a:t>
                      </a:r>
                      <a:endParaRPr lang="en-US" sz="1800" spc="-10" dirty="0">
                        <a:latin typeface="+mn-lt"/>
                        <a:cs typeface="Calibri"/>
                      </a:endParaRPr>
                    </a:p>
                    <a:p>
                      <a:pPr marL="321310" marR="0" lvl="0" indent="-286385" defTabSz="914400" eaLnBrk="1" fontAlgn="auto" latinLnBrk="0" hangingPunct="1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>
                          <a:tab pos="321310" algn="l"/>
                        </a:tabLst>
                        <a:defRPr/>
                      </a:pPr>
                      <a:r>
                        <a:rPr lang="en-US" sz="1800" spc="-10" dirty="0">
                          <a:latin typeface="+mn-lt"/>
                          <a:cs typeface="Calibri"/>
                        </a:rPr>
                        <a:t>Inadequate</a:t>
                      </a:r>
                      <a:r>
                        <a:rPr lang="en-US" sz="1800" spc="-6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800" dirty="0">
                          <a:latin typeface="+mn-lt"/>
                          <a:cs typeface="Calibri"/>
                        </a:rPr>
                        <a:t>hourly</a:t>
                      </a:r>
                      <a:r>
                        <a:rPr lang="en-US" sz="1800" spc="-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800" dirty="0">
                          <a:latin typeface="+mn-lt"/>
                          <a:cs typeface="Calibri"/>
                        </a:rPr>
                        <a:t>rate</a:t>
                      </a:r>
                      <a:r>
                        <a:rPr lang="en-US" sz="1800" spc="-5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800" dirty="0">
                          <a:latin typeface="+mn-lt"/>
                          <a:cs typeface="Calibri"/>
                        </a:rPr>
                        <a:t>($92)</a:t>
                      </a:r>
                    </a:p>
                    <a:p>
                      <a:pPr marL="3492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>
                          <a:tab pos="321310" algn="l"/>
                        </a:tabLst>
                        <a:defRPr/>
                      </a:pPr>
                      <a:endParaRPr lang="en-US" sz="1800" dirty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+mn-lt"/>
                          <a:cs typeface="Times New Roman"/>
                        </a:rPr>
                        <a:t>LAS Management will open tariff review conversations with the LAS Commission pursuant to LAS’ Strategic Directions 2022-2025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+mn-lt"/>
                          <a:cs typeface="Times New Roman"/>
                        </a:rPr>
                        <a:t>LAS will create a Tariff Advisory including the private bar panel to help inform discussions with the Commission and Saskatchewan government</a:t>
                      </a:r>
                      <a:endParaRPr sz="18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800" dirty="0">
                          <a:latin typeface="+mn-lt"/>
                          <a:cs typeface="Times New Roman"/>
                        </a:rPr>
                        <a:t>Sept-Dec 2025</a:t>
                      </a:r>
                      <a:endParaRPr sz="18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609268"/>
                  </a:ext>
                </a:extLst>
              </a:tr>
              <a:tr h="746306">
                <a:tc rowSpan="2"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lang="en-US" sz="1800" b="1" dirty="0">
                          <a:latin typeface="+mn-lt"/>
                          <a:cs typeface="Calibri"/>
                        </a:rPr>
                        <a:t>Complex file hours</a:t>
                      </a:r>
                      <a:endParaRPr sz="1800" b="1" dirty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1310" indent="-286385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Arial"/>
                        <a:buChar char="•"/>
                        <a:tabLst>
                          <a:tab pos="321310" algn="l"/>
                        </a:tabLst>
                      </a:pPr>
                      <a:r>
                        <a:rPr lang="en-US" sz="1800" dirty="0">
                          <a:latin typeface="+mn-lt"/>
                          <a:cs typeface="Calibri"/>
                        </a:rPr>
                        <a:t>Increase maximum # of hours</a:t>
                      </a: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+mn-lt"/>
                          <a:cs typeface="Times New Roman"/>
                        </a:rPr>
                        <a:t>LAS, as part of its tariff review, will examine maximum hours allocated for complex files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800" dirty="0">
                          <a:latin typeface="+mn-lt"/>
                          <a:cs typeface="Times New Roman"/>
                        </a:rPr>
                        <a:t>Sept-Dec 2025</a:t>
                      </a:r>
                      <a:endParaRPr sz="18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6306">
                <a:tc vMerge="1"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700" b="1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21310" indent="-286385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Arial"/>
                        <a:buChar char="•"/>
                        <a:tabLst>
                          <a:tab pos="321310" algn="l"/>
                        </a:tabLst>
                      </a:pPr>
                      <a:r>
                        <a:rPr lang="en-US" sz="1800" dirty="0">
                          <a:latin typeface="+mn-lt"/>
                          <a:cs typeface="Calibri"/>
                        </a:rPr>
                        <a:t>Inadequate allotted hours</a:t>
                      </a: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latin typeface="+mn-lt"/>
                          <a:cs typeface="Times New Roman"/>
                        </a:rPr>
                        <a:t>LAS will implement panel-wide a criminal case management budget setting policy and process for complex files on a pilot basis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sz="20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800" dirty="0">
                          <a:latin typeface="+mn-lt"/>
                          <a:cs typeface="Times New Roman"/>
                        </a:rPr>
                        <a:t>Jan 2025</a:t>
                      </a:r>
                      <a:endParaRPr sz="18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82063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1372B1D-9BCE-1FA3-32EF-100D87D9A9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>
            <a:extLst>
              <a:ext uri="{FF2B5EF4-FFF2-40B4-BE49-F238E27FC236}">
                <a16:creationId xmlns:a16="http://schemas.microsoft.com/office/drawing/2014/main" id="{3FBEDC5F-0EAB-3E1A-AB6A-3EA5CA12A9D5}"/>
              </a:ext>
            </a:extLst>
          </p:cNvPr>
          <p:cNvSpPr txBox="1"/>
          <p:nvPr/>
        </p:nvSpPr>
        <p:spPr>
          <a:xfrm>
            <a:off x="11879578" y="6567614"/>
            <a:ext cx="23241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z="1100" spc="-25" dirty="0">
                <a:solidFill>
                  <a:srgbClr val="7E7E7E"/>
                </a:solidFill>
                <a:latin typeface="Calibri"/>
                <a:cs typeface="Calibri"/>
              </a:rPr>
              <a:t>7</a:t>
            </a:fld>
            <a:endParaRPr sz="1100">
              <a:latin typeface="Calibri"/>
              <a:cs typeface="Calibri"/>
            </a:endParaRPr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F7F12476-CFC7-2648-2634-F6F113092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901170"/>
              </p:ext>
            </p:extLst>
          </p:nvPr>
        </p:nvGraphicFramePr>
        <p:xfrm>
          <a:off x="914400" y="381000"/>
          <a:ext cx="10591800" cy="5816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61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849875486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Dissatisfaction Area</a:t>
                      </a: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18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Private Bar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Reason</a:t>
                      </a: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Improvement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8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Activity</a:t>
                      </a: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Timing</a:t>
                      </a:r>
                      <a:endParaRPr sz="1800" b="1" dirty="0">
                        <a:solidFill>
                          <a:schemeClr val="bg1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1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306">
                <a:tc rowSpan="4"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lang="en-US" sz="1800" b="1" dirty="0">
                          <a:latin typeface="+mn-lt"/>
                          <a:cs typeface="Calibri"/>
                        </a:rPr>
                        <a:t>Reduce billing and payments administrivia</a:t>
                      </a:r>
                      <a:endParaRPr sz="1800" b="1" dirty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21310" indent="-286385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Arial"/>
                        <a:buChar char="•"/>
                        <a:tabLst>
                          <a:tab pos="321310" algn="l"/>
                        </a:tabLst>
                      </a:pPr>
                      <a:r>
                        <a:rPr lang="en-US" sz="1800" dirty="0">
                          <a:latin typeface="+mn-lt"/>
                          <a:cs typeface="Calibri"/>
                        </a:rPr>
                        <a:t>Requests for authorizations, additional hours, and experts are too complicated and slow</a:t>
                      </a:r>
                    </a:p>
                    <a:p>
                      <a:pPr marL="321310" indent="-286385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Arial"/>
                        <a:buChar char="•"/>
                        <a:tabLst>
                          <a:tab pos="321310" algn="l"/>
                        </a:tabLst>
                      </a:pPr>
                      <a:r>
                        <a:rPr lang="en-US" sz="1800" dirty="0">
                          <a:latin typeface="+mn-lt"/>
                          <a:cs typeface="Calibri"/>
                        </a:rPr>
                        <a:t>Billing too complicated</a:t>
                      </a: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+mn-lt"/>
                          <a:cs typeface="Times New Roman"/>
                        </a:rPr>
                        <a:t>LAS will develop and implement an electronic Online Billing and Payments platform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sz="16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800" dirty="0">
                          <a:latin typeface="+mn-lt"/>
                          <a:cs typeface="Times New Roman"/>
                        </a:rPr>
                        <a:t>Jan 2025 –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sz="1800" dirty="0">
                          <a:latin typeface="+mn-lt"/>
                          <a:cs typeface="Times New Roman"/>
                        </a:rPr>
                        <a:t>Jan 2026</a:t>
                      </a:r>
                      <a:endParaRPr sz="18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609268"/>
                  </a:ext>
                </a:extLst>
              </a:tr>
              <a:tr h="568671">
                <a:tc vMerge="1"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700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321945" indent="-286385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Arial"/>
                        <a:buChar char="•"/>
                        <a:tabLst>
                          <a:tab pos="321945" algn="l"/>
                        </a:tabLst>
                      </a:pPr>
                      <a:endParaRPr sz="1700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latin typeface="+mn-lt"/>
                          <a:cs typeface="Times New Roman"/>
                        </a:rPr>
                        <a:t>LAS will create an Online Billing and Payments Advisory including the private bar panel to inform the development and implementation of the online platform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600" dirty="0">
                        <a:latin typeface="+mn-lt"/>
                        <a:cs typeface="Times New Roman"/>
                      </a:endParaRPr>
                    </a:p>
                  </a:txBody>
                  <a:tcPr marL="0" marR="0" marT="444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5560" indent="0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Arial"/>
                        <a:buNone/>
                        <a:tabLst>
                          <a:tab pos="321945" algn="l"/>
                        </a:tabLst>
                      </a:pPr>
                      <a:r>
                        <a:rPr lang="en-US" sz="1800" dirty="0">
                          <a:latin typeface="+mn-lt"/>
                          <a:cs typeface="Calibri"/>
                        </a:rPr>
                        <a:t>Mar 2025</a:t>
                      </a: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898828"/>
                  </a:ext>
                </a:extLst>
              </a:tr>
              <a:tr h="74630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21310" indent="-286385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Arial"/>
                        <a:buChar char="•"/>
                        <a:tabLst>
                          <a:tab pos="321310" algn="l"/>
                        </a:tabLst>
                      </a:pPr>
                      <a:r>
                        <a:rPr lang="en-US" sz="1800" dirty="0">
                          <a:latin typeface="+mn-lt"/>
                          <a:cs typeface="Calibri"/>
                        </a:rPr>
                        <a:t>Requests for additional hours are too complicated and slow</a:t>
                      </a: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latin typeface="+mn-lt"/>
                          <a:cs typeface="Times New Roman"/>
                        </a:rPr>
                        <a:t>LAS will implement panel-wide a criminal and family law exceptional circumstances requests policy and process on a pilot basis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en-US" sz="1600" dirty="0">
                        <a:latin typeface="+mn-lt"/>
                        <a:cs typeface="Times New Roman"/>
                      </a:endParaRPr>
                    </a:p>
                  </a:txBody>
                  <a:tcPr marL="0" marR="0" marT="444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5560" indent="0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Arial"/>
                        <a:buNone/>
                        <a:tabLst>
                          <a:tab pos="321945" algn="l"/>
                        </a:tabLst>
                      </a:pPr>
                      <a:r>
                        <a:rPr lang="en-US" sz="1800" dirty="0">
                          <a:latin typeface="+mn-lt"/>
                          <a:cs typeface="Calibri"/>
                        </a:rPr>
                        <a:t>Jan 2025</a:t>
                      </a: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914785"/>
                  </a:ext>
                </a:extLst>
              </a:tr>
              <a:tr h="1250480">
                <a:tc vMerge="1"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32194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21945" algn="l"/>
                        </a:tabLst>
                      </a:pPr>
                      <a:r>
                        <a:rPr lang="en-US" sz="1800" dirty="0">
                          <a:latin typeface="+mn-lt"/>
                          <a:cs typeface="Calibri"/>
                        </a:rPr>
                        <a:t>Billing and payments policies and processes are complicated and unclear</a:t>
                      </a: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1945" marR="397510" indent="-287020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Arial"/>
                        <a:buChar char="•"/>
                        <a:tabLst>
                          <a:tab pos="321945" algn="l"/>
                        </a:tabLst>
                      </a:pPr>
                      <a:r>
                        <a:rPr lang="en-US" sz="1800" dirty="0">
                          <a:latin typeface="+mn-lt"/>
                          <a:cs typeface="Calibri"/>
                        </a:rPr>
                        <a:t>LAS will consolidate and simplify policies and processes with a Billing and Payments Handbook 2024</a:t>
                      </a: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397510" indent="0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Arial"/>
                        <a:buNone/>
                        <a:tabLst>
                          <a:tab pos="321945" algn="l"/>
                        </a:tabLst>
                      </a:pPr>
                      <a:r>
                        <a:rPr lang="en-US" sz="1800" dirty="0">
                          <a:latin typeface="+mn-lt"/>
                          <a:cs typeface="Calibri"/>
                        </a:rPr>
                        <a:t>Jan 2025</a:t>
                      </a: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677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438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61DF8002-DF54-7952-3C87-2DB11E3836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>
            <a:extLst>
              <a:ext uri="{FF2B5EF4-FFF2-40B4-BE49-F238E27FC236}">
                <a16:creationId xmlns:a16="http://schemas.microsoft.com/office/drawing/2014/main" id="{61C70DFB-C38E-840F-CA03-EC1B5DED4324}"/>
              </a:ext>
            </a:extLst>
          </p:cNvPr>
          <p:cNvSpPr txBox="1"/>
          <p:nvPr/>
        </p:nvSpPr>
        <p:spPr>
          <a:xfrm>
            <a:off x="11879578" y="6567614"/>
            <a:ext cx="23241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z="1100" spc="-25" dirty="0">
                <a:solidFill>
                  <a:srgbClr val="7E7E7E"/>
                </a:solidFill>
                <a:latin typeface="Calibri"/>
                <a:cs typeface="Calibri"/>
              </a:rPr>
              <a:t>8</a:t>
            </a:fld>
            <a:endParaRPr sz="1100">
              <a:latin typeface="Calibri"/>
              <a:cs typeface="Calibri"/>
            </a:endParaRPr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45FC0A94-BCD3-19CA-C467-0F7AEB4AA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013596"/>
              </p:ext>
            </p:extLst>
          </p:nvPr>
        </p:nvGraphicFramePr>
        <p:xfrm>
          <a:off x="914400" y="457200"/>
          <a:ext cx="10515600" cy="5089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899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5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7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849875486"/>
                    </a:ext>
                  </a:extLst>
                </a:gridCol>
              </a:tblGrid>
              <a:tr h="417030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Dissatisfaction</a:t>
                      </a:r>
                      <a:r>
                        <a:rPr lang="en-US" sz="18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 Area</a:t>
                      </a: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18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Private Bar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Reason</a:t>
                      </a: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Improvement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800" b="1" spc="-10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Activity</a:t>
                      </a: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Timing</a:t>
                      </a:r>
                      <a:endParaRPr sz="1800" b="1" dirty="0">
                        <a:solidFill>
                          <a:schemeClr val="bg1"/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1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306"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latin typeface="+mn-lt"/>
                          <a:cs typeface="Calibri"/>
                        </a:rPr>
                        <a:t>Timeliness</a:t>
                      </a:r>
                      <a:r>
                        <a:rPr sz="1800" b="1" spc="-6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b="1" dirty="0">
                          <a:latin typeface="+mn-lt"/>
                          <a:cs typeface="Calibri"/>
                        </a:rPr>
                        <a:t>of</a:t>
                      </a:r>
                      <a:r>
                        <a:rPr sz="1800" b="1" spc="-2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latin typeface="+mn-lt"/>
                          <a:cs typeface="Calibri"/>
                        </a:rPr>
                        <a:t>payments</a:t>
                      </a: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1945" indent="-286385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Arial"/>
                        <a:buChar char="•"/>
                        <a:tabLst>
                          <a:tab pos="321945" algn="l"/>
                        </a:tabLst>
                      </a:pPr>
                      <a:r>
                        <a:rPr sz="1800" spc="-10" dirty="0">
                          <a:latin typeface="+mn-lt"/>
                          <a:cs typeface="Calibri"/>
                        </a:rPr>
                        <a:t>2-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3</a:t>
                      </a:r>
                      <a:r>
                        <a:rPr sz="1800" spc="-2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months</a:t>
                      </a:r>
                      <a:r>
                        <a:rPr sz="1800" spc="-6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to</a:t>
                      </a:r>
                      <a:r>
                        <a:rPr sz="1800" spc="-3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receive</a:t>
                      </a:r>
                      <a:r>
                        <a:rPr sz="1800" spc="-5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payment</a:t>
                      </a:r>
                      <a:r>
                        <a:rPr lang="en-US" sz="1800" spc="-10" dirty="0">
                          <a:latin typeface="+mn-lt"/>
                          <a:cs typeface="Calibri"/>
                        </a:rPr>
                        <a:t> is too long</a:t>
                      </a:r>
                      <a:endParaRPr sz="1800" dirty="0">
                        <a:latin typeface="+mn-lt"/>
                        <a:cs typeface="Calibri"/>
                      </a:endParaRPr>
                    </a:p>
                    <a:p>
                      <a:pPr marL="32194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21945" algn="l"/>
                        </a:tabLst>
                      </a:pPr>
                      <a:r>
                        <a:rPr sz="1800" spc="-10" dirty="0">
                          <a:latin typeface="+mn-lt"/>
                          <a:cs typeface="Calibri"/>
                        </a:rPr>
                        <a:t>Invoices</a:t>
                      </a:r>
                      <a:r>
                        <a:rPr sz="1800" spc="-6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outstanding</a:t>
                      </a:r>
                      <a:r>
                        <a:rPr sz="1800" spc="-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for</a:t>
                      </a:r>
                      <a:r>
                        <a:rPr sz="1800" spc="-1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+mn-lt"/>
                          <a:cs typeface="Calibri"/>
                        </a:rPr>
                        <a:t>several</a:t>
                      </a:r>
                      <a:r>
                        <a:rPr sz="1800" spc="-3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800" spc="-10" dirty="0">
                          <a:latin typeface="+mn-lt"/>
                          <a:cs typeface="Calibri"/>
                        </a:rPr>
                        <a:t>months</a:t>
                      </a: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1945" marR="397510" indent="-287020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Arial"/>
                        <a:buChar char="•"/>
                        <a:tabLst>
                          <a:tab pos="321945" algn="l"/>
                        </a:tabLst>
                      </a:pPr>
                      <a:r>
                        <a:rPr lang="en-US" sz="1800" dirty="0">
                          <a:latin typeface="+mn-lt"/>
                          <a:cs typeface="Calibri"/>
                        </a:rPr>
                        <a:t>LAS will introduce performance measures on “time to pay” and report quarterly on these measures to the panel</a:t>
                      </a:r>
                    </a:p>
                    <a:p>
                      <a:pPr marL="321945" marR="397510" indent="-287020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Arial"/>
                        <a:buChar char="•"/>
                        <a:tabLst>
                          <a:tab pos="321945" algn="l"/>
                        </a:tabLst>
                      </a:pPr>
                      <a:r>
                        <a:rPr lang="en-US" sz="1800" dirty="0">
                          <a:latin typeface="+mn-lt"/>
                          <a:cs typeface="Calibri"/>
                        </a:rPr>
                        <a:t>LAS will review existing manual payment processes to determine where opportunities for improvement lie</a:t>
                      </a:r>
                    </a:p>
                    <a:p>
                      <a:pPr marL="321945" marR="397510" indent="-287020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Arial"/>
                        <a:buChar char="•"/>
                        <a:tabLst>
                          <a:tab pos="321945" algn="l"/>
                        </a:tabLst>
                      </a:pP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397510" indent="0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Arial"/>
                        <a:buNone/>
                        <a:tabLst>
                          <a:tab pos="321945" algn="l"/>
                        </a:tabLst>
                      </a:pPr>
                      <a:r>
                        <a:rPr lang="en-US" sz="1800" dirty="0">
                          <a:latin typeface="+mn-lt"/>
                          <a:cs typeface="Calibri"/>
                        </a:rPr>
                        <a:t>Jan 2025</a:t>
                      </a: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6306">
                <a:tc>
                  <a:txBody>
                    <a:bodyPr/>
                    <a:lstStyle/>
                    <a:p>
                      <a:pPr marL="35560" marR="61277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1945" indent="-286385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Arial"/>
                        <a:buChar char="•"/>
                        <a:tabLst>
                          <a:tab pos="321945" algn="l"/>
                        </a:tabLst>
                      </a:pP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1945" indent="-286385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Arial"/>
                        <a:buChar char="•"/>
                        <a:tabLst>
                          <a:tab pos="321945" algn="l"/>
                        </a:tabLst>
                      </a:pPr>
                      <a:r>
                        <a:rPr lang="en-US" sz="1600" dirty="0">
                          <a:latin typeface="+mn-lt"/>
                          <a:cs typeface="Calibri"/>
                        </a:rPr>
                        <a:t>LAS will </a:t>
                      </a:r>
                      <a:r>
                        <a:rPr lang="en-US" sz="1800" dirty="0">
                          <a:latin typeface="+mn-lt"/>
                          <a:cs typeface="Times New Roman"/>
                        </a:rPr>
                        <a:t>develop and implement an electronic Online Billing and Payments platform which will speed up payments</a:t>
                      </a:r>
                      <a:endParaRPr sz="1600" dirty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5560" indent="0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Arial"/>
                        <a:buNone/>
                        <a:tabLst>
                          <a:tab pos="321945" algn="l"/>
                        </a:tabLst>
                      </a:pPr>
                      <a:r>
                        <a:rPr lang="en-US" sz="1800" dirty="0">
                          <a:latin typeface="+mn-lt"/>
                          <a:cs typeface="Calibri"/>
                        </a:rPr>
                        <a:t>Jan 2025- Jan 2026</a:t>
                      </a:r>
                      <a:endParaRPr sz="1800" dirty="0">
                        <a:latin typeface="+mn-lt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6216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84C11-6604-0553-2194-55EB7105E1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303020"/>
            <a:ext cx="10363200" cy="1440180"/>
          </a:xfrm>
        </p:spPr>
        <p:txBody>
          <a:bodyPr wrap="square">
            <a:norm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For more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Information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on LAS’ Private Bar Services Improvement Plan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3B0FAD-36C6-CB3C-CE70-12DD067F4927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774032" y="2571750"/>
            <a:ext cx="8534400" cy="1714500"/>
          </a:xfrm>
        </p:spPr>
        <p:txBody>
          <a:bodyPr wrap="square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b="1" dirty="0"/>
              <a:t>Private Bar Services Director:  Cameron Schmunk</a:t>
            </a:r>
          </a:p>
          <a:p>
            <a:pPr>
              <a:spcAft>
                <a:spcPts val="600"/>
              </a:spcAft>
            </a:pPr>
            <a:endParaRPr lang="en-US" sz="2400" b="1" dirty="0"/>
          </a:p>
          <a:p>
            <a:pPr>
              <a:spcAft>
                <a:spcPts val="600"/>
              </a:spcAft>
            </a:pPr>
            <a:r>
              <a:rPr lang="es-ES" sz="2400" b="1" dirty="0"/>
              <a:t>CSchmunk@legalaid.sk.ca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503662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Words>700</Words>
  <Application>Microsoft Office PowerPoint</Application>
  <PresentationFormat>Widescreen</PresentationFormat>
  <Paragraphs>107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LAS Commitment to Continuous Improvement</vt:lpstr>
      <vt:lpstr>Summary of Survey Results</vt:lpstr>
      <vt:lpstr>What do you most value and want LAS to prioritize?</vt:lpstr>
      <vt:lpstr>IMPROVEMENT PLAN 2025-26</vt:lpstr>
      <vt:lpstr>PowerPoint Presentation</vt:lpstr>
      <vt:lpstr>PowerPoint Presentation</vt:lpstr>
      <vt:lpstr>PowerPoint Presentation</vt:lpstr>
      <vt:lpstr>For more Information on LAS’ Private Bar Services Improvement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Jawad Kassab</dc:creator>
  <cp:lastModifiedBy>Jawad Kassab</cp:lastModifiedBy>
  <cp:revision>23</cp:revision>
  <dcterms:created xsi:type="dcterms:W3CDTF">2024-09-12T16:36:40Z</dcterms:created>
  <dcterms:modified xsi:type="dcterms:W3CDTF">2024-11-22T11:41:47Z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0x01010089B8496924FF8047872571A4131D9CB7</vt:lpwstr>
  </property>
  <property fmtid="{D5CDD505-2E9C-101B-9397-08002B2CF9AE}" pid="3" name="Created">
    <vt:filetime>2024-07-18T00:00:00Z</vt:filetime>
  </property>
  <property fmtid="{D5CDD505-2E9C-101B-9397-08002B2CF9AE}" pid="4" name="Creator">
    <vt:lpwstr>Acrobat PDFMaker 24 for PowerPoint</vt:lpwstr>
  </property>
  <property fmtid="{D5CDD505-2E9C-101B-9397-08002B2CF9AE}" pid="5" name="LastSaved">
    <vt:filetime>2024-09-12T00:00:00Z</vt:filetime>
  </property>
  <property fmtid="{D5CDD505-2E9C-101B-9397-08002B2CF9AE}" pid="6" name="Producer">
    <vt:lpwstr>Adobe PDF Library 24.2.159</vt:lpwstr>
  </property>
</Properties>
</file>